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57" r:id="rId4"/>
    <p:sldId id="258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9" r:id="rId24"/>
    <p:sldId id="280" r:id="rId25"/>
    <p:sldId id="281" r:id="rId26"/>
    <p:sldId id="284" r:id="rId27"/>
    <p:sldId id="282" r:id="rId28"/>
    <p:sldId id="285" r:id="rId29"/>
    <p:sldId id="286" r:id="rId30"/>
    <p:sldId id="287" r:id="rId31"/>
    <p:sldId id="288" r:id="rId32"/>
    <p:sldId id="289" r:id="rId33"/>
    <p:sldId id="283" r:id="rId34"/>
    <p:sldId id="278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4" r:id="rId47"/>
    <p:sldId id="305" r:id="rId48"/>
    <p:sldId id="306" r:id="rId49"/>
    <p:sldId id="307" r:id="rId50"/>
    <p:sldId id="308" r:id="rId51"/>
    <p:sldId id="301" r:id="rId52"/>
    <p:sldId id="302" r:id="rId53"/>
    <p:sldId id="303" r:id="rId5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4" d="100"/>
          <a:sy n="94" d="100"/>
        </p:scale>
        <p:origin x="108" y="5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DEDA45-9851-4788-8011-1C1D00180856}" type="datetimeFigureOut">
              <a:rPr lang="zh-CN" altLang="en-US" smtClean="0"/>
              <a:t>2021/12/11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B59A8-A649-4149-971E-97FFE356A15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74266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DEDA45-9851-4788-8011-1C1D00180856}" type="datetimeFigureOut">
              <a:rPr lang="zh-CN" altLang="en-US" smtClean="0"/>
              <a:t>2021/12/11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B59A8-A649-4149-971E-97FFE356A15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49212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DEDA45-9851-4788-8011-1C1D00180856}" type="datetimeFigureOut">
              <a:rPr lang="zh-CN" altLang="en-US" smtClean="0"/>
              <a:t>2021/12/11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B59A8-A649-4149-971E-97FFE356A15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59432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DEDA45-9851-4788-8011-1C1D00180856}" type="datetimeFigureOut">
              <a:rPr lang="zh-CN" altLang="en-US" smtClean="0"/>
              <a:t>2021/12/11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B59A8-A649-4149-971E-97FFE356A15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50513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DEDA45-9851-4788-8011-1C1D00180856}" type="datetimeFigureOut">
              <a:rPr lang="zh-CN" altLang="en-US" smtClean="0"/>
              <a:t>2021/12/11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B59A8-A649-4149-971E-97FFE356A15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6153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DEDA45-9851-4788-8011-1C1D00180856}" type="datetimeFigureOut">
              <a:rPr lang="zh-CN" altLang="en-US" smtClean="0"/>
              <a:t>2021/12/11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B59A8-A649-4149-971E-97FFE356A15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31607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DEDA45-9851-4788-8011-1C1D00180856}" type="datetimeFigureOut">
              <a:rPr lang="zh-CN" altLang="en-US" smtClean="0"/>
              <a:t>2021/12/11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B59A8-A649-4149-971E-97FFE356A15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19173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DEDA45-9851-4788-8011-1C1D00180856}" type="datetimeFigureOut">
              <a:rPr lang="zh-CN" altLang="en-US" smtClean="0"/>
              <a:t>2021/12/11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B59A8-A649-4149-971E-97FFE356A15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74653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DEDA45-9851-4788-8011-1C1D00180856}" type="datetimeFigureOut">
              <a:rPr lang="zh-CN" altLang="en-US" smtClean="0"/>
              <a:t>2021/12/11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B59A8-A649-4149-971E-97FFE356A15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09935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DEDA45-9851-4788-8011-1C1D00180856}" type="datetimeFigureOut">
              <a:rPr lang="zh-CN" altLang="en-US" smtClean="0"/>
              <a:t>2021/12/11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B59A8-A649-4149-971E-97FFE356A15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73673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DEDA45-9851-4788-8011-1C1D00180856}" type="datetimeFigureOut">
              <a:rPr lang="zh-CN" altLang="en-US" smtClean="0"/>
              <a:t>2021/12/11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B59A8-A649-4149-971E-97FFE356A15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76726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DEDA45-9851-4788-8011-1C1D00180856}" type="datetimeFigureOut">
              <a:rPr lang="zh-CN" altLang="en-US" smtClean="0"/>
              <a:t>2021/12/11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DB59A8-A649-4149-971E-97FFE356A15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38092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3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9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8600693" cy="4475747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323798" y="4291081"/>
            <a:ext cx="1019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RTT</a:t>
            </a:r>
            <a:r>
              <a:rPr lang="zh-CN" altLang="en-US" dirty="0" smtClean="0"/>
              <a:t>直播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859425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647619" cy="467619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862812" y="2802834"/>
            <a:ext cx="31502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>
                <a:solidFill>
                  <a:srgbClr val="FF0000"/>
                </a:solidFill>
              </a:rPr>
              <a:t>加法和</a:t>
            </a:r>
            <a:r>
              <a:rPr lang="en-US" altLang="zh-CN" b="1" dirty="0" smtClean="0">
                <a:solidFill>
                  <a:srgbClr val="FF0000"/>
                </a:solidFill>
              </a:rPr>
              <a:t>R14</a:t>
            </a:r>
            <a:r>
              <a:rPr lang="zh-CN" altLang="en-US" b="1" dirty="0" smtClean="0">
                <a:solidFill>
                  <a:srgbClr val="FF0000"/>
                </a:solidFill>
              </a:rPr>
              <a:t>是</a:t>
            </a:r>
            <a:r>
              <a:rPr lang="en-US" altLang="zh-CN" b="1" dirty="0" smtClean="0">
                <a:solidFill>
                  <a:srgbClr val="FF0000"/>
                </a:solidFill>
              </a:rPr>
              <a:t>LR</a:t>
            </a:r>
            <a:r>
              <a:rPr lang="zh-CN" altLang="en-US" b="1" dirty="0" smtClean="0">
                <a:solidFill>
                  <a:srgbClr val="FF0000"/>
                </a:solidFill>
              </a:rPr>
              <a:t>寄存器，存有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r>
              <a:rPr lang="zh-CN" altLang="en-US" b="1" dirty="0">
                <a:solidFill>
                  <a:srgbClr val="FF0000"/>
                </a:solidFill>
              </a:rPr>
              <a:t>返回值</a:t>
            </a:r>
          </a:p>
        </p:txBody>
      </p:sp>
      <p:cxnSp>
        <p:nvCxnSpPr>
          <p:cNvPr id="6" name="直接箭头连接符 5"/>
          <p:cNvCxnSpPr/>
          <p:nvPr/>
        </p:nvCxnSpPr>
        <p:spPr>
          <a:xfrm flipH="1" flipV="1">
            <a:off x="7772400" y="1143001"/>
            <a:ext cx="1866900" cy="1659833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72420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954512" y="3209234"/>
            <a:ext cx="2133918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800" b="1" dirty="0" smtClean="0">
                <a:solidFill>
                  <a:srgbClr val="FF0000"/>
                </a:solidFill>
              </a:rPr>
              <a:t>中场休息</a:t>
            </a:r>
            <a:endParaRPr lang="zh-CN" altLang="en-US" sz="3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25316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575770" cy="435610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6324600" y="932934"/>
            <a:ext cx="686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r</a:t>
            </a:r>
            <a:r>
              <a:rPr lang="en-US" altLang="zh-CN" b="1" dirty="0" smtClean="0">
                <a:solidFill>
                  <a:srgbClr val="FF0000"/>
                </a:solidFill>
              </a:rPr>
              <a:t>0=1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cxnSp>
        <p:nvCxnSpPr>
          <p:cNvPr id="3" name="直接箭头连接符 2"/>
          <p:cNvCxnSpPr/>
          <p:nvPr/>
        </p:nvCxnSpPr>
        <p:spPr>
          <a:xfrm flipV="1">
            <a:off x="4559300" y="1117600"/>
            <a:ext cx="1765300" cy="1905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箭头连接符 6"/>
          <p:cNvCxnSpPr/>
          <p:nvPr/>
        </p:nvCxnSpPr>
        <p:spPr>
          <a:xfrm flipV="1">
            <a:off x="4711700" y="698500"/>
            <a:ext cx="1765300" cy="1905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6477000" y="508000"/>
            <a:ext cx="4219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>
                <a:solidFill>
                  <a:srgbClr val="FF0000"/>
                </a:solidFill>
              </a:rPr>
              <a:t>把</a:t>
            </a:r>
            <a:r>
              <a:rPr lang="en-US" altLang="zh-CN" b="1" dirty="0" smtClean="0">
                <a:solidFill>
                  <a:srgbClr val="FF0000"/>
                </a:solidFill>
              </a:rPr>
              <a:t>r2</a:t>
            </a:r>
            <a:r>
              <a:rPr lang="zh-CN" altLang="en-US" b="1" dirty="0" smtClean="0">
                <a:solidFill>
                  <a:srgbClr val="FF0000"/>
                </a:solidFill>
              </a:rPr>
              <a:t>、</a:t>
            </a:r>
            <a:r>
              <a:rPr lang="en-US" altLang="zh-CN" b="1" dirty="0" smtClean="0">
                <a:solidFill>
                  <a:srgbClr val="FF0000"/>
                </a:solidFill>
              </a:rPr>
              <a:t>r3</a:t>
            </a:r>
            <a:r>
              <a:rPr lang="zh-CN" altLang="en-US" b="1" dirty="0" smtClean="0">
                <a:solidFill>
                  <a:srgbClr val="FF0000"/>
                </a:solidFill>
              </a:rPr>
              <a:t>、下一个运行位置</a:t>
            </a:r>
            <a:r>
              <a:rPr lang="en-US" altLang="zh-CN" b="1" dirty="0" err="1" smtClean="0">
                <a:solidFill>
                  <a:srgbClr val="FF0000"/>
                </a:solidFill>
              </a:rPr>
              <a:t>lr</a:t>
            </a:r>
            <a:r>
              <a:rPr lang="zh-CN" altLang="en-US" b="1" dirty="0" smtClean="0">
                <a:solidFill>
                  <a:srgbClr val="FF0000"/>
                </a:solidFill>
              </a:rPr>
              <a:t>保存到栈里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9991575" y="2336800"/>
            <a:ext cx="1409700" cy="4394200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1515" y="2336800"/>
            <a:ext cx="2647619" cy="1171429"/>
          </a:xfrm>
          <a:prstGeom prst="rect">
            <a:avLst/>
          </a:prstGeom>
        </p:spPr>
      </p:pic>
      <p:cxnSp>
        <p:nvCxnSpPr>
          <p:cNvPr id="11" name="直接箭头连接符 10"/>
          <p:cNvCxnSpPr/>
          <p:nvPr/>
        </p:nvCxnSpPr>
        <p:spPr>
          <a:xfrm flipV="1">
            <a:off x="5094625" y="1385332"/>
            <a:ext cx="1765300" cy="1905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6920745" y="1200666"/>
            <a:ext cx="2771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>
                <a:solidFill>
                  <a:srgbClr val="FF0000"/>
                </a:solidFill>
              </a:rPr>
              <a:t>把</a:t>
            </a:r>
            <a:r>
              <a:rPr lang="en-US" altLang="zh-CN" b="1" dirty="0" smtClean="0">
                <a:solidFill>
                  <a:srgbClr val="FF0000"/>
                </a:solidFill>
              </a:rPr>
              <a:t>r0</a:t>
            </a:r>
            <a:r>
              <a:rPr lang="zh-CN" altLang="en-US" b="1" dirty="0" smtClean="0">
                <a:solidFill>
                  <a:srgbClr val="FF0000"/>
                </a:solidFill>
              </a:rPr>
              <a:t>值放到</a:t>
            </a:r>
            <a:r>
              <a:rPr lang="en-US" altLang="zh-CN" b="1" dirty="0" smtClean="0">
                <a:solidFill>
                  <a:srgbClr val="FF0000"/>
                </a:solidFill>
              </a:rPr>
              <a:t>sp+4</a:t>
            </a:r>
            <a:r>
              <a:rPr lang="zh-CN" altLang="en-US" b="1" dirty="0" smtClean="0">
                <a:solidFill>
                  <a:srgbClr val="FF0000"/>
                </a:solidFill>
              </a:rPr>
              <a:t>的地址处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64760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001"/>
            <a:ext cx="11009875" cy="6846999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658100" y="3742634"/>
            <a:ext cx="40863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rgbClr val="FF0000"/>
                </a:solidFill>
              </a:rPr>
              <a:t>要跳去</a:t>
            </a:r>
            <a:r>
              <a:rPr lang="en-US" altLang="zh-CN" b="1" dirty="0" smtClean="0">
                <a:solidFill>
                  <a:srgbClr val="FF0000"/>
                </a:solidFill>
              </a:rPr>
              <a:t>C</a:t>
            </a:r>
            <a:r>
              <a:rPr lang="zh-CN" altLang="en-US" b="1" dirty="0" smtClean="0">
                <a:solidFill>
                  <a:srgbClr val="FF0000"/>
                </a:solidFill>
              </a:rPr>
              <a:t>函数，参数</a:t>
            </a:r>
            <a:r>
              <a:rPr lang="en-US" altLang="zh-CN" b="1" dirty="0" smtClean="0">
                <a:solidFill>
                  <a:srgbClr val="FF0000"/>
                </a:solidFill>
              </a:rPr>
              <a:t>1</a:t>
            </a:r>
            <a:r>
              <a:rPr lang="zh-CN" altLang="en-US" b="1" dirty="0" smtClean="0">
                <a:solidFill>
                  <a:srgbClr val="FF0000"/>
                </a:solidFill>
              </a:rPr>
              <a:t>存放到</a:t>
            </a:r>
            <a:r>
              <a:rPr lang="en-US" altLang="zh-CN" b="1" dirty="0" smtClean="0">
                <a:solidFill>
                  <a:srgbClr val="FF0000"/>
                </a:solidFill>
              </a:rPr>
              <a:t>R0</a:t>
            </a:r>
            <a:r>
              <a:rPr lang="zh-CN" altLang="en-US" b="1" dirty="0" smtClean="0">
                <a:solidFill>
                  <a:srgbClr val="FF0000"/>
                </a:solidFill>
              </a:rPr>
              <a:t>中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r>
              <a:rPr lang="zh-CN" altLang="en-US" b="1" dirty="0" smtClean="0">
                <a:solidFill>
                  <a:srgbClr val="FF0000"/>
                </a:solidFill>
              </a:rPr>
              <a:t>参数</a:t>
            </a:r>
            <a:r>
              <a:rPr lang="en-US" altLang="zh-CN" b="1" dirty="0" smtClean="0">
                <a:solidFill>
                  <a:srgbClr val="FF0000"/>
                </a:solidFill>
              </a:rPr>
              <a:t>2</a:t>
            </a:r>
            <a:r>
              <a:rPr lang="zh-CN" altLang="en-US" b="1" dirty="0" smtClean="0">
                <a:solidFill>
                  <a:srgbClr val="FF0000"/>
                </a:solidFill>
              </a:rPr>
              <a:t>存放到</a:t>
            </a:r>
            <a:r>
              <a:rPr lang="en-US" altLang="zh-CN" b="1" dirty="0" smtClean="0">
                <a:solidFill>
                  <a:srgbClr val="FF0000"/>
                </a:solidFill>
              </a:rPr>
              <a:t>R1</a:t>
            </a:r>
            <a:r>
              <a:rPr lang="zh-CN" altLang="en-US" b="1" dirty="0" smtClean="0">
                <a:solidFill>
                  <a:srgbClr val="FF0000"/>
                </a:solidFill>
              </a:rPr>
              <a:t>中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cxnSp>
        <p:nvCxnSpPr>
          <p:cNvPr id="6" name="直接箭头连接符 5"/>
          <p:cNvCxnSpPr/>
          <p:nvPr/>
        </p:nvCxnSpPr>
        <p:spPr>
          <a:xfrm flipH="1">
            <a:off x="7658100" y="4356100"/>
            <a:ext cx="1447800" cy="10414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/>
          <p:cNvCxnSpPr/>
          <p:nvPr/>
        </p:nvCxnSpPr>
        <p:spPr>
          <a:xfrm>
            <a:off x="673100" y="1308100"/>
            <a:ext cx="1560587" cy="45466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1418563" y="3065168"/>
            <a:ext cx="2861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rgbClr val="FF0000"/>
                </a:solidFill>
              </a:rPr>
              <a:t>跳到这个地址来执行</a:t>
            </a:r>
            <a:r>
              <a:rPr lang="en-US" altLang="zh-CN" b="1" dirty="0" smtClean="0">
                <a:solidFill>
                  <a:srgbClr val="FF0000"/>
                </a:solidFill>
              </a:rPr>
              <a:t>c</a:t>
            </a:r>
            <a:r>
              <a:rPr lang="zh-CN" altLang="en-US" b="1" dirty="0" smtClean="0">
                <a:solidFill>
                  <a:srgbClr val="FF0000"/>
                </a:solidFill>
              </a:rPr>
              <a:t>函数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cxnSp>
        <p:nvCxnSpPr>
          <p:cNvPr id="15" name="直接箭头连接符 14"/>
          <p:cNvCxnSpPr/>
          <p:nvPr/>
        </p:nvCxnSpPr>
        <p:spPr>
          <a:xfrm flipV="1">
            <a:off x="3683000" y="736600"/>
            <a:ext cx="3873500" cy="31496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5729214" y="2381071"/>
            <a:ext cx="40863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rgbClr val="00B050"/>
                </a:solidFill>
              </a:rPr>
              <a:t>写入栈的时候，</a:t>
            </a:r>
            <a:r>
              <a:rPr lang="en-US" altLang="zh-CN" b="1" dirty="0" err="1" smtClean="0">
                <a:solidFill>
                  <a:srgbClr val="00B050"/>
                </a:solidFill>
              </a:rPr>
              <a:t>sp</a:t>
            </a:r>
            <a:r>
              <a:rPr lang="zh-CN" altLang="en-US" b="1" dirty="0" smtClean="0">
                <a:solidFill>
                  <a:srgbClr val="00B050"/>
                </a:solidFill>
              </a:rPr>
              <a:t>指针应该指向的是下一个数据写入的位置，写入数据的时候，要写入</a:t>
            </a:r>
            <a:r>
              <a:rPr lang="en-US" altLang="zh-CN" b="1" dirty="0" err="1" smtClean="0">
                <a:solidFill>
                  <a:srgbClr val="00B050"/>
                </a:solidFill>
              </a:rPr>
              <a:t>sp</a:t>
            </a:r>
            <a:r>
              <a:rPr lang="zh-CN" altLang="en-US" b="1" dirty="0" smtClean="0">
                <a:solidFill>
                  <a:srgbClr val="00B050"/>
                </a:solidFill>
              </a:rPr>
              <a:t>指针</a:t>
            </a:r>
            <a:r>
              <a:rPr lang="en-US" altLang="zh-CN" b="1" dirty="0" smtClean="0">
                <a:solidFill>
                  <a:srgbClr val="00B050"/>
                </a:solidFill>
              </a:rPr>
              <a:t>-4</a:t>
            </a:r>
            <a:r>
              <a:rPr lang="zh-CN" altLang="en-US" b="1" dirty="0" smtClean="0">
                <a:solidFill>
                  <a:srgbClr val="00B050"/>
                </a:solidFill>
              </a:rPr>
              <a:t>的地址处，写完之后，</a:t>
            </a:r>
            <a:r>
              <a:rPr lang="en-US" altLang="zh-CN" b="1" dirty="0" err="1" smtClean="0">
                <a:solidFill>
                  <a:srgbClr val="00B050"/>
                </a:solidFill>
              </a:rPr>
              <a:t>sp</a:t>
            </a:r>
            <a:r>
              <a:rPr lang="zh-CN" altLang="en-US" b="1" dirty="0" smtClean="0">
                <a:solidFill>
                  <a:srgbClr val="00B050"/>
                </a:solidFill>
              </a:rPr>
              <a:t>指针再</a:t>
            </a:r>
            <a:r>
              <a:rPr lang="en-US" altLang="zh-CN" b="1" dirty="0" smtClean="0">
                <a:solidFill>
                  <a:srgbClr val="00B050"/>
                </a:solidFill>
              </a:rPr>
              <a:t>+4</a:t>
            </a:r>
            <a:endParaRPr lang="zh-CN" altLang="en-US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11992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44696" cy="535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2660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862812" y="2802834"/>
            <a:ext cx="4086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>
                <a:solidFill>
                  <a:srgbClr val="FF0000"/>
                </a:solidFill>
              </a:rPr>
              <a:t>加法和减法，都是在</a:t>
            </a:r>
            <a:r>
              <a:rPr lang="en-US" altLang="zh-CN" b="1" dirty="0" smtClean="0">
                <a:solidFill>
                  <a:srgbClr val="FF0000"/>
                </a:solidFill>
              </a:rPr>
              <a:t>CPU</a:t>
            </a:r>
            <a:r>
              <a:rPr lang="zh-CN" altLang="en-US" b="1" dirty="0" smtClean="0">
                <a:solidFill>
                  <a:srgbClr val="FF0000"/>
                </a:solidFill>
              </a:rPr>
              <a:t>内部来实现的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cxnSp>
        <p:nvCxnSpPr>
          <p:cNvPr id="3" name="直接箭头连接符 2"/>
          <p:cNvCxnSpPr/>
          <p:nvPr/>
        </p:nvCxnSpPr>
        <p:spPr>
          <a:xfrm flipH="1">
            <a:off x="8806286" y="3349023"/>
            <a:ext cx="669413" cy="1909597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762" y="509952"/>
            <a:ext cx="11190476" cy="58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2208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764748" cy="612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1676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306812" y="849715"/>
            <a:ext cx="4442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>
                <a:solidFill>
                  <a:srgbClr val="FF0000"/>
                </a:solidFill>
              </a:rPr>
              <a:t>无论什么</a:t>
            </a:r>
            <a:r>
              <a:rPr lang="en-US" altLang="zh-CN" b="1" dirty="0" smtClean="0">
                <a:solidFill>
                  <a:srgbClr val="FF0000"/>
                </a:solidFill>
              </a:rPr>
              <a:t>RTOS</a:t>
            </a:r>
            <a:r>
              <a:rPr lang="zh-CN" altLang="en-US" b="1" dirty="0" smtClean="0">
                <a:solidFill>
                  <a:srgbClr val="FF0000"/>
                </a:solidFill>
              </a:rPr>
              <a:t>的任务</a:t>
            </a:r>
            <a:r>
              <a:rPr lang="en-US" altLang="zh-CN" b="1" dirty="0" smtClean="0">
                <a:solidFill>
                  <a:srgbClr val="FF0000"/>
                </a:solidFill>
              </a:rPr>
              <a:t>/</a:t>
            </a:r>
            <a:r>
              <a:rPr lang="zh-CN" altLang="en-US" b="1" dirty="0" smtClean="0">
                <a:solidFill>
                  <a:srgbClr val="FF0000"/>
                </a:solidFill>
              </a:rPr>
              <a:t>线程，都是这</a:t>
            </a:r>
            <a:r>
              <a:rPr lang="en-US" altLang="zh-CN" b="1" dirty="0" smtClean="0">
                <a:solidFill>
                  <a:srgbClr val="FF0000"/>
                </a:solidFill>
              </a:rPr>
              <a:t>3</a:t>
            </a:r>
            <a:r>
              <a:rPr lang="zh-CN" altLang="en-US" b="1" dirty="0" smtClean="0">
                <a:solidFill>
                  <a:srgbClr val="FF0000"/>
                </a:solidFill>
              </a:rPr>
              <a:t>要素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400000" cy="243809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954512" y="3209234"/>
            <a:ext cx="2133918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800" b="1" dirty="0" smtClean="0">
                <a:solidFill>
                  <a:srgbClr val="FF0000"/>
                </a:solidFill>
              </a:rPr>
              <a:t>中场休息</a:t>
            </a:r>
            <a:endParaRPr lang="zh-CN" altLang="en-US" sz="3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31869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234"/>
            <a:ext cx="11388588" cy="5604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7904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33701"/>
            <a:ext cx="9725025" cy="399097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888212" y="593034"/>
            <a:ext cx="365516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>
                <a:solidFill>
                  <a:srgbClr val="FF0000"/>
                </a:solidFill>
              </a:rPr>
              <a:t>所以前面压栈完了之后，</a:t>
            </a:r>
            <a:r>
              <a:rPr lang="en-US" altLang="zh-CN" b="1" dirty="0" err="1" smtClean="0">
                <a:solidFill>
                  <a:srgbClr val="FF0000"/>
                </a:solidFill>
              </a:rPr>
              <a:t>sp</a:t>
            </a:r>
            <a:r>
              <a:rPr lang="zh-CN" altLang="en-US" b="1" dirty="0" smtClean="0">
                <a:solidFill>
                  <a:srgbClr val="FF0000"/>
                </a:solidFill>
              </a:rPr>
              <a:t>指针所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r>
              <a:rPr lang="zh-CN" altLang="en-US" b="1" dirty="0" smtClean="0">
                <a:solidFill>
                  <a:srgbClr val="FF0000"/>
                </a:solidFill>
              </a:rPr>
              <a:t>指向的位置，就是最后一个数据的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r>
              <a:rPr lang="zh-CN" altLang="en-US" b="1" dirty="0" smtClean="0">
                <a:solidFill>
                  <a:srgbClr val="FF0000"/>
                </a:solidFill>
              </a:rPr>
              <a:t>地址，所以才可以把那个地址赋值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r>
              <a:rPr lang="zh-CN" altLang="en-US" b="1" dirty="0" smtClean="0">
                <a:solidFill>
                  <a:srgbClr val="FF0000"/>
                </a:solidFill>
              </a:rPr>
              <a:t>给</a:t>
            </a:r>
            <a:r>
              <a:rPr lang="en-US" altLang="zh-CN" b="1" dirty="0" smtClean="0">
                <a:solidFill>
                  <a:srgbClr val="FF0000"/>
                </a:solidFill>
              </a:rPr>
              <a:t>R0</a:t>
            </a:r>
            <a:r>
              <a:rPr lang="zh-CN" altLang="en-US" b="1" dirty="0" smtClean="0">
                <a:solidFill>
                  <a:srgbClr val="FF0000"/>
                </a:solidFill>
              </a:rPr>
              <a:t>寄存器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cxnSp>
        <p:nvCxnSpPr>
          <p:cNvPr id="3" name="直接箭头连接符 2"/>
          <p:cNvCxnSpPr/>
          <p:nvPr/>
        </p:nvCxnSpPr>
        <p:spPr>
          <a:xfrm flipH="1">
            <a:off x="5829300" y="1024104"/>
            <a:ext cx="3895726" cy="4627396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7428324" cy="293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5323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93906" y="1200454"/>
            <a:ext cx="203132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>
                <a:solidFill>
                  <a:srgbClr val="FF0000"/>
                </a:solidFill>
              </a:rPr>
              <a:t>线程间通信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r>
              <a:rPr lang="en-US" altLang="zh-CN" dirty="0" smtClean="0"/>
              <a:t>	</a:t>
            </a:r>
            <a:r>
              <a:rPr lang="zh-CN" altLang="en-US" dirty="0" smtClean="0"/>
              <a:t>消息队列</a:t>
            </a:r>
            <a:endParaRPr lang="en-US" altLang="zh-CN" dirty="0" smtClean="0"/>
          </a:p>
          <a:p>
            <a:r>
              <a:rPr lang="en-US" altLang="zh-CN" dirty="0"/>
              <a:t>	</a:t>
            </a:r>
            <a:r>
              <a:rPr lang="zh-CN" altLang="en-US" dirty="0" smtClean="0"/>
              <a:t>信号量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5234" y="0"/>
            <a:ext cx="7836766" cy="453147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818440" y="3054654"/>
            <a:ext cx="18020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>
                <a:solidFill>
                  <a:srgbClr val="FF0000"/>
                </a:solidFill>
              </a:rPr>
              <a:t>线程间同步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r>
              <a:rPr lang="en-US" altLang="zh-CN" dirty="0" smtClean="0"/>
              <a:t>	</a:t>
            </a:r>
            <a:r>
              <a:rPr lang="zh-CN" altLang="en-US" dirty="0" smtClean="0"/>
              <a:t>信号量</a:t>
            </a:r>
            <a:endParaRPr lang="en-US" altLang="zh-CN" dirty="0" smtClean="0"/>
          </a:p>
          <a:p>
            <a:r>
              <a:rPr lang="en-US" altLang="zh-CN" dirty="0"/>
              <a:t>	</a:t>
            </a:r>
            <a:r>
              <a:rPr lang="zh-CN" altLang="en-US" dirty="0" smtClean="0"/>
              <a:t>互斥量</a:t>
            </a:r>
            <a:endParaRPr lang="en-US" altLang="zh-CN" dirty="0" smtClean="0"/>
          </a:p>
          <a:p>
            <a:r>
              <a:rPr lang="en-US" altLang="zh-CN" dirty="0"/>
              <a:t>	</a:t>
            </a:r>
            <a:r>
              <a:rPr lang="zh-CN" altLang="en-US" dirty="0" smtClean="0"/>
              <a:t>事件组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825938" y="4845354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>
                <a:solidFill>
                  <a:srgbClr val="FF0000"/>
                </a:solidFill>
              </a:rPr>
              <a:t>线程的管理与调度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602237" y="3054654"/>
            <a:ext cx="52629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>
                <a:solidFill>
                  <a:srgbClr val="FF0000"/>
                </a:solidFill>
              </a:rPr>
              <a:t>所以在使用系统资源的时候，可以考虑是要做同步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r>
              <a:rPr lang="zh-CN" altLang="en-US" b="1" dirty="0" smtClean="0">
                <a:solidFill>
                  <a:srgbClr val="FF0000"/>
                </a:solidFill>
              </a:rPr>
              <a:t>还是要做数据通信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7386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2914"/>
            <a:ext cx="9647619" cy="527619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0" y="0"/>
            <a:ext cx="24765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有一</a:t>
            </a:r>
            <a:r>
              <a:rPr lang="zh-CN" altLang="en-US" b="1" dirty="0" smtClean="0">
                <a:solidFill>
                  <a:srgbClr val="FF0000"/>
                </a:solidFill>
              </a:rPr>
              <a:t>个初始优先级，当前优先级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r>
              <a:rPr lang="zh-CN" altLang="en-US" b="1" dirty="0" smtClean="0">
                <a:solidFill>
                  <a:srgbClr val="FF0000"/>
                </a:solidFill>
              </a:rPr>
              <a:t>在后面互斥量，优先级翻转的时候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r>
              <a:rPr lang="zh-CN" altLang="en-US" b="1" dirty="0" smtClean="0">
                <a:solidFill>
                  <a:srgbClr val="FF0000"/>
                </a:solidFill>
              </a:rPr>
              <a:t>优先级继承比较有用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cxnSp>
        <p:nvCxnSpPr>
          <p:cNvPr id="3" name="直接箭头连接符 2"/>
          <p:cNvCxnSpPr/>
          <p:nvPr/>
        </p:nvCxnSpPr>
        <p:spPr>
          <a:xfrm flipH="1">
            <a:off x="4635500" y="2463800"/>
            <a:ext cx="235776" cy="6985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3052316" y="2226341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>
                <a:solidFill>
                  <a:srgbClr val="FF0000"/>
                </a:solidFill>
              </a:rPr>
              <a:t>这个函数的作用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013811" y="0"/>
            <a:ext cx="226215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>
                <a:solidFill>
                  <a:srgbClr val="00B050"/>
                </a:solidFill>
              </a:rPr>
              <a:t>程序状态寄存器</a:t>
            </a:r>
            <a:endParaRPr lang="en-US" altLang="zh-CN" b="1" dirty="0" smtClean="0">
              <a:solidFill>
                <a:srgbClr val="00B050"/>
              </a:solidFill>
            </a:endParaRPr>
          </a:p>
          <a:p>
            <a:r>
              <a:rPr lang="zh-CN" altLang="en-US" b="1" dirty="0" smtClean="0">
                <a:solidFill>
                  <a:srgbClr val="FF0000"/>
                </a:solidFill>
              </a:rPr>
              <a:t>比较结果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r>
              <a:rPr lang="zh-CN" altLang="en-US" b="1" dirty="0" smtClean="0">
                <a:solidFill>
                  <a:srgbClr val="FF0000"/>
                </a:solidFill>
              </a:rPr>
              <a:t>中断使能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r>
              <a:rPr lang="zh-CN" altLang="en-US" b="1" dirty="0" smtClean="0">
                <a:solidFill>
                  <a:srgbClr val="FF0000"/>
                </a:solidFill>
              </a:rPr>
              <a:t>程序当前所处的用户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4129" y="0"/>
            <a:ext cx="5500750" cy="2463800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9746619" y="2272507"/>
            <a:ext cx="22092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</a:rPr>
              <a:t>R13=SP</a:t>
            </a:r>
            <a:r>
              <a:rPr lang="zh-CN" altLang="en-US" b="1" dirty="0" smtClean="0">
                <a:solidFill>
                  <a:srgbClr val="FF0000"/>
                </a:solidFill>
              </a:rPr>
              <a:t>不用保存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r>
              <a:rPr lang="zh-CN" altLang="en-US" b="1" dirty="0" smtClean="0">
                <a:solidFill>
                  <a:srgbClr val="FF0000"/>
                </a:solidFill>
              </a:rPr>
              <a:t>在</a:t>
            </a:r>
            <a:r>
              <a:rPr lang="en-US" altLang="zh-CN" b="1" dirty="0" smtClean="0">
                <a:solidFill>
                  <a:srgbClr val="FF0000"/>
                </a:solidFill>
              </a:rPr>
              <a:t>TCB</a:t>
            </a:r>
            <a:r>
              <a:rPr lang="zh-CN" altLang="en-US" b="1" dirty="0" smtClean="0">
                <a:solidFill>
                  <a:srgbClr val="FF0000"/>
                </a:solidFill>
              </a:rPr>
              <a:t>中保存就好了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75139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256602" cy="651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5547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154"/>
            <a:ext cx="8942857" cy="4266667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255512" y="5207000"/>
            <a:ext cx="921598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>
                <a:solidFill>
                  <a:srgbClr val="FF0000"/>
                </a:solidFill>
              </a:rPr>
              <a:t>先写好其他寄存器的值，最后写入</a:t>
            </a:r>
            <a:r>
              <a:rPr lang="en-US" altLang="zh-CN" b="1" dirty="0" smtClean="0">
                <a:solidFill>
                  <a:srgbClr val="FF0000"/>
                </a:solidFill>
              </a:rPr>
              <a:t>PC</a:t>
            </a:r>
            <a:r>
              <a:rPr lang="zh-CN" altLang="en-US" b="1" dirty="0" smtClean="0">
                <a:solidFill>
                  <a:srgbClr val="FF0000"/>
                </a:solidFill>
              </a:rPr>
              <a:t>寄存器的值，然后系统就运行起来了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endParaRPr lang="en-US" altLang="zh-CN" b="1" dirty="0" smtClean="0">
              <a:solidFill>
                <a:srgbClr val="FF0000"/>
              </a:solidFill>
            </a:endParaRPr>
          </a:p>
          <a:p>
            <a:r>
              <a:rPr lang="en-US" altLang="zh-CN" b="1" dirty="0" smtClean="0">
                <a:solidFill>
                  <a:srgbClr val="FF0000"/>
                </a:solidFill>
              </a:rPr>
              <a:t>SP</a:t>
            </a:r>
            <a:r>
              <a:rPr lang="zh-CN" altLang="en-US" b="1" dirty="0" smtClean="0">
                <a:solidFill>
                  <a:srgbClr val="FF0000"/>
                </a:solidFill>
              </a:rPr>
              <a:t>指针，在创建完线程之后，会虚拟构造出一个栈，然后把线程函数的名称，参数先写入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r>
              <a:rPr lang="zh-CN" altLang="en-US" b="1" dirty="0" smtClean="0">
                <a:solidFill>
                  <a:srgbClr val="FF0000"/>
                </a:solidFill>
              </a:rPr>
              <a:t>栈中，然后</a:t>
            </a:r>
            <a:r>
              <a:rPr lang="en-US" altLang="zh-CN" b="1" dirty="0" smtClean="0">
                <a:solidFill>
                  <a:srgbClr val="FF0000"/>
                </a:solidFill>
              </a:rPr>
              <a:t>SP</a:t>
            </a:r>
            <a:r>
              <a:rPr lang="zh-CN" altLang="en-US" b="1" dirty="0" smtClean="0">
                <a:solidFill>
                  <a:srgbClr val="FF0000"/>
                </a:solidFill>
              </a:rPr>
              <a:t>指针，就会指向存放了这些参数之后的位置。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cxnSp>
        <p:nvCxnSpPr>
          <p:cNvPr id="3" name="直接箭头连接符 2"/>
          <p:cNvCxnSpPr/>
          <p:nvPr/>
        </p:nvCxnSpPr>
        <p:spPr>
          <a:xfrm flipV="1">
            <a:off x="3074574" y="1409701"/>
            <a:ext cx="0" cy="3797299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51148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33333" cy="359047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768600" y="4784034"/>
            <a:ext cx="75692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500" b="1" dirty="0" smtClean="0">
                <a:solidFill>
                  <a:srgbClr val="FF0000"/>
                </a:solidFill>
              </a:rPr>
              <a:t>RTT</a:t>
            </a:r>
            <a:r>
              <a:rPr lang="zh-CN" altLang="en-US" sz="2500" b="1" dirty="0" smtClean="0">
                <a:solidFill>
                  <a:srgbClr val="FF0000"/>
                </a:solidFill>
              </a:rPr>
              <a:t>和</a:t>
            </a:r>
            <a:r>
              <a:rPr lang="en-US" altLang="zh-CN" sz="2500" b="1" dirty="0" smtClean="0">
                <a:solidFill>
                  <a:srgbClr val="FF0000"/>
                </a:solidFill>
              </a:rPr>
              <a:t>LINUX</a:t>
            </a:r>
            <a:r>
              <a:rPr lang="zh-CN" altLang="en-US" sz="2500" b="1" dirty="0" smtClean="0">
                <a:solidFill>
                  <a:srgbClr val="FF0000"/>
                </a:solidFill>
              </a:rPr>
              <a:t>里面，说的线程，就是</a:t>
            </a:r>
            <a:r>
              <a:rPr lang="en-US" altLang="zh-CN" sz="2500" b="1" dirty="0" err="1" smtClean="0">
                <a:solidFill>
                  <a:srgbClr val="FF0000"/>
                </a:solidFill>
              </a:rPr>
              <a:t>FreeRTOS</a:t>
            </a:r>
            <a:r>
              <a:rPr lang="zh-CN" altLang="en-US" sz="2500" b="1" dirty="0" smtClean="0">
                <a:solidFill>
                  <a:srgbClr val="FF0000"/>
                </a:solidFill>
              </a:rPr>
              <a:t>的任务</a:t>
            </a:r>
            <a:endParaRPr lang="zh-CN" altLang="en-US" sz="25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22155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7108"/>
            <a:ext cx="7076190" cy="2971429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515448" y="1341814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>
                <a:solidFill>
                  <a:srgbClr val="FF0000"/>
                </a:solidFill>
              </a:rPr>
              <a:t>怎么实现这些方法的呢？？？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cxnSp>
        <p:nvCxnSpPr>
          <p:cNvPr id="3" name="直接箭头连接符 2"/>
          <p:cNvCxnSpPr>
            <a:stCxn id="2" idx="2"/>
          </p:cNvCxnSpPr>
          <p:nvPr/>
        </p:nvCxnSpPr>
        <p:spPr>
          <a:xfrm flipH="1">
            <a:off x="6769100" y="1711146"/>
            <a:ext cx="2339092" cy="531153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0" y="0"/>
            <a:ext cx="2133918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800" b="1" dirty="0" smtClean="0">
                <a:solidFill>
                  <a:srgbClr val="FF0000"/>
                </a:solidFill>
              </a:rPr>
              <a:t>中场休息</a:t>
            </a:r>
            <a:endParaRPr lang="zh-CN" altLang="en-US" sz="3800" b="1" dirty="0">
              <a:solidFill>
                <a:srgbClr val="FF0000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104112" y="2426965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>
                <a:solidFill>
                  <a:srgbClr val="FF0000"/>
                </a:solidFill>
              </a:rPr>
              <a:t>需要通过分析链表来实现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017869"/>
            <a:ext cx="8885714" cy="2657143"/>
          </a:xfrm>
          <a:prstGeom prst="rect">
            <a:avLst/>
          </a:prstGeom>
        </p:spPr>
      </p:pic>
      <p:cxnSp>
        <p:nvCxnSpPr>
          <p:cNvPr id="13" name="直接箭头连接符 12"/>
          <p:cNvCxnSpPr/>
          <p:nvPr/>
        </p:nvCxnSpPr>
        <p:spPr>
          <a:xfrm flipH="1">
            <a:off x="2895600" y="6083300"/>
            <a:ext cx="2641600" cy="83299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5708977" y="5898634"/>
            <a:ext cx="2927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>
                <a:solidFill>
                  <a:srgbClr val="FF0000"/>
                </a:solidFill>
              </a:rPr>
              <a:t>现在来分析一下怎么启动它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53474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24" y="0"/>
            <a:ext cx="10619854" cy="5245100"/>
          </a:xfrm>
          <a:prstGeom prst="rect">
            <a:avLst/>
          </a:prstGeom>
        </p:spPr>
      </p:pic>
      <p:cxnSp>
        <p:nvCxnSpPr>
          <p:cNvPr id="3" name="直接箭头连接符 2"/>
          <p:cNvCxnSpPr/>
          <p:nvPr/>
        </p:nvCxnSpPr>
        <p:spPr>
          <a:xfrm flipV="1">
            <a:off x="7378700" y="3124200"/>
            <a:ext cx="1041400" cy="1224360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3676977" y="1898134"/>
            <a:ext cx="2927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>
                <a:solidFill>
                  <a:srgbClr val="FF0000"/>
                </a:solidFill>
              </a:rPr>
              <a:t>现在来分析一下怎么启动它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cxnSp>
        <p:nvCxnSpPr>
          <p:cNvPr id="9" name="直接箭头连接符 8"/>
          <p:cNvCxnSpPr/>
          <p:nvPr/>
        </p:nvCxnSpPr>
        <p:spPr>
          <a:xfrm>
            <a:off x="6223000" y="1016000"/>
            <a:ext cx="2844800" cy="10668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7735812" y="2317234"/>
            <a:ext cx="4642618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>
                <a:solidFill>
                  <a:srgbClr val="FF0000"/>
                </a:solidFill>
              </a:rPr>
              <a:t>创建一个线程之后，并没有放入线程链表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r>
              <a:rPr lang="zh-CN" altLang="en-US" b="1" dirty="0" smtClean="0">
                <a:solidFill>
                  <a:srgbClr val="FF0000"/>
                </a:solidFill>
              </a:rPr>
              <a:t>中，需要</a:t>
            </a:r>
            <a:r>
              <a:rPr lang="en-US" altLang="zh-CN" b="1" dirty="0" smtClean="0">
                <a:solidFill>
                  <a:srgbClr val="FF0000"/>
                </a:solidFill>
              </a:rPr>
              <a:t>startup</a:t>
            </a:r>
            <a:r>
              <a:rPr lang="zh-CN" altLang="en-US" b="1" dirty="0" smtClean="0">
                <a:solidFill>
                  <a:srgbClr val="FF0000"/>
                </a:solidFill>
              </a:rPr>
              <a:t>之后，才会把所有线程放到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r>
              <a:rPr lang="zh-CN" altLang="en-US" b="1" dirty="0" smtClean="0">
                <a:solidFill>
                  <a:srgbClr val="FF0000"/>
                </a:solidFill>
              </a:rPr>
              <a:t>线程链表中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endParaRPr lang="en-US" altLang="zh-CN" b="1" dirty="0">
              <a:solidFill>
                <a:srgbClr val="FF0000"/>
              </a:solidFill>
            </a:endParaRPr>
          </a:p>
          <a:p>
            <a:r>
              <a:rPr lang="zh-CN" altLang="en-US" b="1" dirty="0" smtClean="0">
                <a:solidFill>
                  <a:srgbClr val="FF0000"/>
                </a:solidFill>
              </a:rPr>
              <a:t>但是，</a:t>
            </a:r>
            <a:r>
              <a:rPr lang="en-US" altLang="zh-CN" b="1" dirty="0" smtClean="0">
                <a:solidFill>
                  <a:srgbClr val="FF0000"/>
                </a:solidFill>
              </a:rPr>
              <a:t>startup</a:t>
            </a:r>
            <a:r>
              <a:rPr lang="zh-CN" altLang="en-US" b="1" dirty="0" smtClean="0">
                <a:solidFill>
                  <a:srgbClr val="FF0000"/>
                </a:solidFill>
              </a:rPr>
              <a:t>也只是把线程放到链表中而已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r>
              <a:rPr lang="en-US" altLang="zh-CN" b="1" dirty="0" err="1" smtClean="0">
                <a:solidFill>
                  <a:srgbClr val="FF0000"/>
                </a:solidFill>
              </a:rPr>
              <a:t>Schedue_start</a:t>
            </a:r>
            <a:r>
              <a:rPr lang="zh-CN" altLang="en-US" b="1" dirty="0" smtClean="0">
                <a:solidFill>
                  <a:srgbClr val="FF0000"/>
                </a:solidFill>
              </a:rPr>
              <a:t>（）函数调用之后，才会找出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r>
              <a:rPr lang="zh-CN" altLang="en-US" b="1" dirty="0" smtClean="0">
                <a:solidFill>
                  <a:srgbClr val="FF0000"/>
                </a:solidFill>
              </a:rPr>
              <a:t>优先级最高的线程运行</a:t>
            </a:r>
            <a:endParaRPr lang="en-US" altLang="zh-CN" b="1" dirty="0" smtClean="0">
              <a:solidFill>
                <a:srgbClr val="FF0000"/>
              </a:solidFill>
            </a:endParaRPr>
          </a:p>
        </p:txBody>
      </p:sp>
      <p:cxnSp>
        <p:nvCxnSpPr>
          <p:cNvPr id="18" name="直接箭头连接符 17"/>
          <p:cNvCxnSpPr/>
          <p:nvPr/>
        </p:nvCxnSpPr>
        <p:spPr>
          <a:xfrm>
            <a:off x="2159000" y="2267466"/>
            <a:ext cx="5576812" cy="1783834"/>
          </a:xfrm>
          <a:prstGeom prst="straightConnector1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41054"/>
            <a:ext cx="4572000" cy="2216947"/>
          </a:xfrm>
          <a:prstGeom prst="rect">
            <a:avLst/>
          </a:prstGeom>
        </p:spPr>
      </p:pic>
      <p:cxnSp>
        <p:nvCxnSpPr>
          <p:cNvPr id="10" name="直接箭头连接符 9"/>
          <p:cNvCxnSpPr/>
          <p:nvPr/>
        </p:nvCxnSpPr>
        <p:spPr>
          <a:xfrm flipH="1">
            <a:off x="3149600" y="4534932"/>
            <a:ext cx="3200400" cy="894834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44514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858375" cy="479107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0" y="5228709"/>
            <a:ext cx="734047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>
                <a:solidFill>
                  <a:srgbClr val="FF0000"/>
                </a:solidFill>
              </a:rPr>
              <a:t>调度，会从高优先级的就绪链表中，判断每一个优先级的链表是否给空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r>
              <a:rPr lang="zh-CN" altLang="en-US" b="1" dirty="0" smtClean="0">
                <a:solidFill>
                  <a:srgbClr val="FF0000"/>
                </a:solidFill>
              </a:rPr>
              <a:t>然后找到优先级最高的就绪任务，运气。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endParaRPr lang="en-US" altLang="zh-CN" b="1" dirty="0">
              <a:solidFill>
                <a:srgbClr val="FF0000"/>
              </a:solidFill>
            </a:endParaRPr>
          </a:p>
          <a:p>
            <a:r>
              <a:rPr lang="zh-CN" altLang="en-US" b="1" dirty="0" smtClean="0">
                <a:solidFill>
                  <a:srgbClr val="FF0000"/>
                </a:solidFill>
              </a:rPr>
              <a:t>同等优先级的链表线程，通过时间片轮转来实现轮流运行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cxnSp>
        <p:nvCxnSpPr>
          <p:cNvPr id="3" name="直接箭头连接符 2"/>
          <p:cNvCxnSpPr/>
          <p:nvPr/>
        </p:nvCxnSpPr>
        <p:spPr>
          <a:xfrm flipH="1">
            <a:off x="3670236" y="3429000"/>
            <a:ext cx="914464" cy="1799709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74130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0"/>
            <a:ext cx="7571303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>
                <a:solidFill>
                  <a:srgbClr val="FF0000"/>
                </a:solidFill>
              </a:rPr>
              <a:t>调度过程，就是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r>
              <a:rPr lang="zh-CN" altLang="en-US" b="1" dirty="0" smtClean="0">
                <a:solidFill>
                  <a:srgbClr val="FF0000"/>
                </a:solidFill>
              </a:rPr>
              <a:t>同优先级的线程，链表头的先运行，一段时间之后，再移动到链表的尾部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endParaRPr lang="en-US" altLang="zh-CN" b="1" dirty="0" smtClean="0">
              <a:solidFill>
                <a:srgbClr val="FF0000"/>
              </a:solidFill>
            </a:endParaRPr>
          </a:p>
          <a:p>
            <a:r>
              <a:rPr lang="en-US" altLang="zh-CN" b="1" dirty="0" smtClean="0">
                <a:solidFill>
                  <a:srgbClr val="FF0000"/>
                </a:solidFill>
              </a:rPr>
              <a:t>Schedule </a:t>
            </a:r>
            <a:r>
              <a:rPr lang="zh-CN" altLang="en-US" b="1" dirty="0" smtClean="0">
                <a:solidFill>
                  <a:srgbClr val="FF0000"/>
                </a:solidFill>
              </a:rPr>
              <a:t>先算出最高就绪优先级的线程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r>
              <a:rPr lang="zh-CN" altLang="en-US" b="1" dirty="0" smtClean="0">
                <a:solidFill>
                  <a:srgbClr val="FF0000"/>
                </a:solidFill>
              </a:rPr>
              <a:t>就会遍历   </a:t>
            </a:r>
            <a:r>
              <a:rPr lang="en-US" altLang="zh-CN" b="1" dirty="0" err="1" smtClean="0">
                <a:solidFill>
                  <a:srgbClr val="FF0000"/>
                </a:solidFill>
              </a:rPr>
              <a:t>thread_priority_table</a:t>
            </a:r>
            <a:r>
              <a:rPr lang="en-US" altLang="zh-CN" b="1" dirty="0" smtClean="0">
                <a:solidFill>
                  <a:srgbClr val="FF0000"/>
                </a:solidFill>
              </a:rPr>
              <a:t>   </a:t>
            </a:r>
            <a:r>
              <a:rPr lang="zh-CN" altLang="en-US" b="1" dirty="0" smtClean="0">
                <a:solidFill>
                  <a:srgbClr val="FF0000"/>
                </a:solidFill>
              </a:rPr>
              <a:t>表格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endParaRPr lang="en-US" altLang="zh-CN" b="1" dirty="0">
              <a:solidFill>
                <a:srgbClr val="FF0000"/>
              </a:solidFill>
            </a:endParaRPr>
          </a:p>
          <a:p>
            <a:endParaRPr lang="en-US" altLang="zh-CN" b="1" dirty="0">
              <a:solidFill>
                <a:srgbClr val="FF0000"/>
              </a:solidFill>
            </a:endParaRPr>
          </a:p>
          <a:p>
            <a:r>
              <a:rPr lang="en-US" altLang="zh-CN" b="1" dirty="0" err="1" smtClean="0">
                <a:solidFill>
                  <a:srgbClr val="FF0000"/>
                </a:solidFill>
              </a:rPr>
              <a:t>Systick</a:t>
            </a:r>
            <a:r>
              <a:rPr lang="zh-CN" altLang="en-US" b="1" dirty="0" smtClean="0">
                <a:solidFill>
                  <a:srgbClr val="FF0000"/>
                </a:solidFill>
              </a:rPr>
              <a:t>每</a:t>
            </a:r>
            <a:r>
              <a:rPr lang="en-US" altLang="zh-CN" b="1" dirty="0" smtClean="0">
                <a:solidFill>
                  <a:srgbClr val="FF0000"/>
                </a:solidFill>
              </a:rPr>
              <a:t>1ms</a:t>
            </a:r>
            <a:r>
              <a:rPr lang="zh-CN" altLang="en-US" b="1" dirty="0" smtClean="0">
                <a:solidFill>
                  <a:srgbClr val="FF0000"/>
                </a:solidFill>
              </a:rPr>
              <a:t>做一次中断，这个</a:t>
            </a:r>
            <a:r>
              <a:rPr lang="zh-CN" altLang="en-US" b="1" dirty="0" smtClean="0">
                <a:solidFill>
                  <a:srgbClr val="FF0000"/>
                </a:solidFill>
              </a:rPr>
              <a:t>中断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r>
              <a:rPr lang="zh-CN" altLang="en-US" b="1" dirty="0" smtClean="0">
                <a:solidFill>
                  <a:srgbClr val="FF0000"/>
                </a:solidFill>
              </a:rPr>
              <a:t>里面</a:t>
            </a:r>
            <a:r>
              <a:rPr lang="zh-CN" altLang="en-US" b="1" dirty="0" smtClean="0">
                <a:solidFill>
                  <a:srgbClr val="FF0000"/>
                </a:solidFill>
              </a:rPr>
              <a:t>会有一小段时间可以运行的</a:t>
            </a:r>
            <a:r>
              <a:rPr lang="zh-CN" altLang="en-US" b="1" dirty="0" smtClean="0">
                <a:solidFill>
                  <a:srgbClr val="FF0000"/>
                </a:solidFill>
              </a:rPr>
              <a:t>，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r>
              <a:rPr lang="zh-CN" altLang="en-US" b="1" dirty="0" smtClean="0">
                <a:solidFill>
                  <a:srgbClr val="FF0000"/>
                </a:solidFill>
              </a:rPr>
              <a:t>里面</a:t>
            </a:r>
            <a:r>
              <a:rPr lang="zh-CN" altLang="en-US" b="1" dirty="0" smtClean="0">
                <a:solidFill>
                  <a:srgbClr val="FF0000"/>
                </a:solidFill>
              </a:rPr>
              <a:t>做一些判断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endParaRPr lang="en-US" altLang="zh-CN" b="1" dirty="0">
              <a:solidFill>
                <a:srgbClr val="FF0000"/>
              </a:solidFill>
            </a:endParaRPr>
          </a:p>
          <a:p>
            <a:endParaRPr lang="zh-CN" altLang="en-US" b="1" dirty="0">
              <a:solidFill>
                <a:srgbClr val="FF0000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5333" y="4058000"/>
            <a:ext cx="7866667" cy="2800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2410" y="821331"/>
            <a:ext cx="8199590" cy="283626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2666" y="1233762"/>
            <a:ext cx="8866667" cy="43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1718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959600" cy="4655843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652889" y="123736"/>
            <a:ext cx="379142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>
                <a:solidFill>
                  <a:srgbClr val="FF0000"/>
                </a:solidFill>
              </a:rPr>
              <a:t>线程的内部，会有一个计数值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r>
              <a:rPr lang="zh-CN" altLang="en-US" b="1" dirty="0">
                <a:solidFill>
                  <a:srgbClr val="FF0000"/>
                </a:solidFill>
              </a:rPr>
              <a:t>每一</a:t>
            </a:r>
            <a:r>
              <a:rPr lang="zh-CN" altLang="en-US" b="1" dirty="0" smtClean="0">
                <a:solidFill>
                  <a:srgbClr val="FF0000"/>
                </a:solidFill>
              </a:rPr>
              <a:t>个</a:t>
            </a:r>
            <a:r>
              <a:rPr lang="en-US" altLang="zh-CN" b="1" dirty="0" smtClean="0">
                <a:solidFill>
                  <a:srgbClr val="FF0000"/>
                </a:solidFill>
              </a:rPr>
              <a:t>tick</a:t>
            </a:r>
            <a:r>
              <a:rPr lang="zh-CN" altLang="en-US" b="1" dirty="0" smtClean="0">
                <a:solidFill>
                  <a:srgbClr val="FF0000"/>
                </a:solidFill>
              </a:rPr>
              <a:t>进行</a:t>
            </a:r>
            <a:r>
              <a:rPr lang="en-US" altLang="zh-CN" b="1" dirty="0" smtClean="0">
                <a:solidFill>
                  <a:srgbClr val="FF0000"/>
                </a:solidFill>
              </a:rPr>
              <a:t>--</a:t>
            </a:r>
            <a:r>
              <a:rPr lang="zh-CN" altLang="en-US" b="1" dirty="0" smtClean="0">
                <a:solidFill>
                  <a:srgbClr val="FF0000"/>
                </a:solidFill>
              </a:rPr>
              <a:t>，</a:t>
            </a:r>
            <a:r>
              <a:rPr lang="en-US" altLang="zh-CN" b="1" dirty="0" err="1" smtClean="0">
                <a:solidFill>
                  <a:srgbClr val="FF0000"/>
                </a:solidFill>
              </a:rPr>
              <a:t>remaining_tick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r>
              <a:rPr lang="zh-CN" altLang="en-US" b="1" dirty="0" smtClean="0">
                <a:solidFill>
                  <a:srgbClr val="FF0000"/>
                </a:solidFill>
              </a:rPr>
              <a:t>就是当前线程还有多少个</a:t>
            </a:r>
            <a:r>
              <a:rPr lang="en-US" altLang="zh-CN" b="1" dirty="0" smtClean="0">
                <a:solidFill>
                  <a:srgbClr val="FF0000"/>
                </a:solidFill>
              </a:rPr>
              <a:t>tick</a:t>
            </a:r>
            <a:r>
              <a:rPr lang="zh-CN" altLang="en-US" b="1" dirty="0" smtClean="0">
                <a:solidFill>
                  <a:srgbClr val="FF0000"/>
                </a:solidFill>
              </a:rPr>
              <a:t>就时间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r>
              <a:rPr lang="zh-CN" altLang="en-US" b="1" dirty="0" smtClean="0">
                <a:solidFill>
                  <a:srgbClr val="FF0000"/>
                </a:solidFill>
              </a:rPr>
              <a:t>到了。</a:t>
            </a:r>
            <a:endParaRPr lang="en-US" altLang="zh-CN" b="1" dirty="0" smtClean="0">
              <a:solidFill>
                <a:srgbClr val="FF0000"/>
              </a:solidFill>
            </a:endParaRPr>
          </a:p>
        </p:txBody>
      </p:sp>
      <p:cxnSp>
        <p:nvCxnSpPr>
          <p:cNvPr id="3" name="直接箭头连接符 2"/>
          <p:cNvCxnSpPr/>
          <p:nvPr/>
        </p:nvCxnSpPr>
        <p:spPr>
          <a:xfrm flipH="1">
            <a:off x="4978400" y="584200"/>
            <a:ext cx="2674489" cy="1376496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箭头连接符 6"/>
          <p:cNvCxnSpPr>
            <a:stCxn id="10" idx="1"/>
          </p:cNvCxnSpPr>
          <p:nvPr/>
        </p:nvCxnSpPr>
        <p:spPr>
          <a:xfrm flipH="1">
            <a:off x="6108700" y="2071474"/>
            <a:ext cx="1235498" cy="473422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7344198" y="1471309"/>
            <a:ext cx="484780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>
                <a:solidFill>
                  <a:srgbClr val="FF0000"/>
                </a:solidFill>
              </a:rPr>
              <a:t>线程时间到了之后，就会把</a:t>
            </a:r>
            <a:r>
              <a:rPr lang="en-US" altLang="zh-CN" b="1" dirty="0" err="1" smtClean="0">
                <a:solidFill>
                  <a:srgbClr val="FF0000"/>
                </a:solidFill>
              </a:rPr>
              <a:t>remain_tick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r>
              <a:rPr lang="zh-CN" altLang="en-US" b="1" dirty="0" smtClean="0">
                <a:solidFill>
                  <a:srgbClr val="FF0000"/>
                </a:solidFill>
              </a:rPr>
              <a:t>函数值恢复 初始时间</a:t>
            </a:r>
            <a:r>
              <a:rPr lang="en-US" altLang="zh-CN" b="1" dirty="0" err="1" smtClean="0">
                <a:solidFill>
                  <a:srgbClr val="FF0000"/>
                </a:solidFill>
              </a:rPr>
              <a:t>init_tick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r>
              <a:rPr lang="zh-CN" altLang="en-US" b="1" dirty="0" smtClean="0">
                <a:solidFill>
                  <a:srgbClr val="FF0000"/>
                </a:solidFill>
              </a:rPr>
              <a:t>等下一次再进入这个线程的时候，</a:t>
            </a:r>
            <a:r>
              <a:rPr lang="en-US" altLang="zh-CN" b="1" dirty="0" err="1" smtClean="0">
                <a:solidFill>
                  <a:srgbClr val="FF0000"/>
                </a:solidFill>
              </a:rPr>
              <a:t>remain_tick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r>
              <a:rPr lang="zh-CN" altLang="en-US" b="1" dirty="0" smtClean="0">
                <a:solidFill>
                  <a:srgbClr val="FF0000"/>
                </a:solidFill>
              </a:rPr>
              <a:t>又从一个新的值进行运行。</a:t>
            </a:r>
            <a:endParaRPr lang="en-US" altLang="zh-CN" b="1" dirty="0" smtClean="0">
              <a:solidFill>
                <a:srgbClr val="FF0000"/>
              </a:solidFill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0100" y="2760902"/>
            <a:ext cx="5041900" cy="4114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6685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86" y="104580"/>
            <a:ext cx="12118122" cy="6308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0922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3632199" cy="28194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381431" y="354081"/>
            <a:ext cx="3877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除了普通的轮询，还可以使用前后台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174290"/>
            <a:ext cx="3962399" cy="3675646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381431" y="848076"/>
            <a:ext cx="438774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如果中断处理函数比较复杂，在这个中断</a:t>
            </a:r>
            <a:endParaRPr lang="en-US" altLang="zh-CN" dirty="0" smtClean="0"/>
          </a:p>
          <a:p>
            <a:r>
              <a:rPr lang="zh-CN" altLang="en-US" dirty="0" smtClean="0"/>
              <a:t>处理的时候，会影响</a:t>
            </a:r>
            <a:r>
              <a:rPr lang="en-US" altLang="zh-CN" dirty="0" smtClean="0"/>
              <a:t>while</a:t>
            </a:r>
            <a:r>
              <a:rPr lang="zh-CN" altLang="en-US" dirty="0" smtClean="0"/>
              <a:t>中死循环和其他</a:t>
            </a:r>
            <a:endParaRPr lang="en-US" altLang="zh-CN" dirty="0" smtClean="0"/>
          </a:p>
          <a:p>
            <a:r>
              <a:rPr lang="zh-CN" altLang="en-US" dirty="0" smtClean="0"/>
              <a:t>中断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9143" y="3269181"/>
            <a:ext cx="7342857" cy="360000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2733574" y="2482398"/>
            <a:ext cx="38779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如果采用中断中添加标志位的方法，</a:t>
            </a:r>
            <a:endParaRPr lang="en-US" altLang="zh-CN" dirty="0" smtClean="0"/>
          </a:p>
          <a:p>
            <a:r>
              <a:rPr lang="zh-CN" altLang="en-US" dirty="0" smtClean="0"/>
              <a:t>又回到了在</a:t>
            </a:r>
            <a:r>
              <a:rPr lang="en-US" altLang="zh-CN" dirty="0" smtClean="0"/>
              <a:t>while</a:t>
            </a:r>
            <a:r>
              <a:rPr lang="zh-CN" altLang="en-US" dirty="0" smtClean="0"/>
              <a:t>死循环中轮询遍历</a:t>
            </a:r>
            <a:endParaRPr lang="en-US" altLang="zh-CN" dirty="0" smtClean="0"/>
          </a:p>
          <a:p>
            <a:r>
              <a:rPr lang="zh-CN" altLang="en-US" dirty="0" smtClean="0"/>
              <a:t>的情况了</a:t>
            </a:r>
            <a:endParaRPr lang="zh-CN" altLang="en-US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63085" y="2158388"/>
            <a:ext cx="4571429" cy="36190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7163085" y="2777221"/>
            <a:ext cx="4937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而</a:t>
            </a:r>
            <a:r>
              <a:rPr lang="en-US" altLang="zh-CN" dirty="0" smtClean="0"/>
              <a:t>RTOS</a:t>
            </a:r>
            <a:r>
              <a:rPr lang="zh-CN" altLang="en-US" dirty="0" smtClean="0"/>
              <a:t>可以实现各个任务之间差不多同时运行</a:t>
            </a:r>
            <a:endParaRPr lang="zh-CN" altLang="en-US" dirty="0"/>
          </a:p>
        </p:txBody>
      </p:sp>
      <p:cxnSp>
        <p:nvCxnSpPr>
          <p:cNvPr id="13" name="直接箭头连接符 12"/>
          <p:cNvCxnSpPr/>
          <p:nvPr/>
        </p:nvCxnSpPr>
        <p:spPr>
          <a:xfrm flipV="1">
            <a:off x="2276374" y="2819400"/>
            <a:ext cx="555726" cy="946454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80040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1"/>
            <a:ext cx="12200001" cy="5372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3136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8485687" cy="497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3610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5660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7122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66667" cy="5133333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544848" y="5657671"/>
            <a:ext cx="364715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</a:rPr>
              <a:t>RTT </a:t>
            </a:r>
            <a:r>
              <a:rPr lang="zh-CN" altLang="en-US" b="1" dirty="0" smtClean="0">
                <a:solidFill>
                  <a:srgbClr val="FF0000"/>
                </a:solidFill>
              </a:rPr>
              <a:t>每一个线程，都有一个定时器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r>
              <a:rPr lang="zh-CN" altLang="en-US" b="1" dirty="0" smtClean="0">
                <a:solidFill>
                  <a:srgbClr val="FF0000"/>
                </a:solidFill>
              </a:rPr>
              <a:t>不同</a:t>
            </a:r>
            <a:r>
              <a:rPr lang="en-US" altLang="zh-CN" b="1" dirty="0" smtClean="0">
                <a:solidFill>
                  <a:srgbClr val="FF0000"/>
                </a:solidFill>
              </a:rPr>
              <a:t>RTOS</a:t>
            </a:r>
            <a:r>
              <a:rPr lang="zh-CN" altLang="en-US" b="1" dirty="0" smtClean="0">
                <a:solidFill>
                  <a:srgbClr val="FF0000"/>
                </a:solidFill>
              </a:rPr>
              <a:t>的实现方式不同</a:t>
            </a:r>
            <a:endParaRPr lang="en-US" altLang="zh-CN" b="1" dirty="0">
              <a:solidFill>
                <a:srgbClr val="FF0000"/>
              </a:solidFill>
            </a:endParaRPr>
          </a:p>
          <a:p>
            <a:endParaRPr lang="en-US" altLang="zh-CN" b="1" dirty="0">
              <a:solidFill>
                <a:srgbClr val="FF0000"/>
              </a:solidFill>
            </a:endParaRPr>
          </a:p>
          <a:p>
            <a:r>
              <a:rPr lang="en-US" altLang="zh-CN" b="1" dirty="0" err="1" smtClean="0">
                <a:solidFill>
                  <a:srgbClr val="FF0000"/>
                </a:solidFill>
              </a:rPr>
              <a:t>FreeRTOS</a:t>
            </a:r>
            <a:r>
              <a:rPr lang="en-US" altLang="zh-CN" b="1" dirty="0" smtClean="0">
                <a:solidFill>
                  <a:srgbClr val="FF0000"/>
                </a:solidFill>
              </a:rPr>
              <a:t> </a:t>
            </a:r>
            <a:r>
              <a:rPr lang="zh-CN" altLang="en-US" b="1" dirty="0" smtClean="0">
                <a:solidFill>
                  <a:srgbClr val="FF0000"/>
                </a:solidFill>
              </a:rPr>
              <a:t>是</a:t>
            </a:r>
            <a:r>
              <a:rPr lang="en-US" altLang="zh-CN" b="1" dirty="0" err="1" smtClean="0">
                <a:solidFill>
                  <a:srgbClr val="FF0000"/>
                </a:solidFill>
              </a:rPr>
              <a:t>DelayList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cxnSp>
        <p:nvCxnSpPr>
          <p:cNvPr id="3" name="直接箭头连接符 2"/>
          <p:cNvCxnSpPr/>
          <p:nvPr/>
        </p:nvCxnSpPr>
        <p:spPr>
          <a:xfrm flipH="1">
            <a:off x="2456287" y="6591300"/>
            <a:ext cx="1887113" cy="153220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14797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9619" y="4229429"/>
            <a:ext cx="5152381" cy="2628571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1009524" cy="4466667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9763029" y="2502230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>
                <a:solidFill>
                  <a:srgbClr val="FF0000"/>
                </a:solidFill>
              </a:rPr>
              <a:t>醒了就老老实实去排队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cxnSp>
        <p:nvCxnSpPr>
          <p:cNvPr id="3" name="直接箭头连接符 2"/>
          <p:cNvCxnSpPr/>
          <p:nvPr/>
        </p:nvCxnSpPr>
        <p:spPr>
          <a:xfrm flipH="1" flipV="1">
            <a:off x="9398000" y="1384300"/>
            <a:ext cx="440059" cy="3746501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72190" y="0"/>
            <a:ext cx="857143" cy="580952"/>
          </a:xfrm>
          <a:prstGeom prst="rect">
            <a:avLst/>
          </a:prstGeom>
        </p:spPr>
      </p:pic>
      <p:cxnSp>
        <p:nvCxnSpPr>
          <p:cNvPr id="10" name="直接箭头连接符 9"/>
          <p:cNvCxnSpPr/>
          <p:nvPr/>
        </p:nvCxnSpPr>
        <p:spPr>
          <a:xfrm>
            <a:off x="10583044" y="482600"/>
            <a:ext cx="313556" cy="4648201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290220" y="4889830"/>
            <a:ext cx="5700600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</a:rPr>
              <a:t>RTT</a:t>
            </a:r>
            <a:r>
              <a:rPr lang="zh-CN" altLang="en-US" b="1" dirty="0" smtClean="0">
                <a:solidFill>
                  <a:srgbClr val="FF0000"/>
                </a:solidFill>
              </a:rPr>
              <a:t>新创建的线程，放到尾部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endParaRPr lang="en-US" altLang="zh-CN" b="1" dirty="0">
              <a:solidFill>
                <a:srgbClr val="FF0000"/>
              </a:solidFill>
            </a:endParaRPr>
          </a:p>
          <a:p>
            <a:r>
              <a:rPr lang="en-US" altLang="zh-CN" b="1" dirty="0" err="1" smtClean="0">
                <a:solidFill>
                  <a:srgbClr val="FF0000"/>
                </a:solidFill>
              </a:rPr>
              <a:t>FreeRTOS</a:t>
            </a:r>
            <a:r>
              <a:rPr lang="zh-CN" altLang="en-US" b="1" dirty="0" smtClean="0">
                <a:solidFill>
                  <a:srgbClr val="FF0000"/>
                </a:solidFill>
              </a:rPr>
              <a:t>好像是把当前线程指针，指向新创建的线程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endParaRPr lang="en-US" altLang="zh-CN" b="1" dirty="0">
              <a:solidFill>
                <a:srgbClr val="FF0000"/>
              </a:solidFill>
            </a:endParaRPr>
          </a:p>
          <a:p>
            <a:r>
              <a:rPr lang="zh-CN" altLang="en-US" b="1" dirty="0" smtClean="0">
                <a:solidFill>
                  <a:schemeClr val="accent6"/>
                </a:solidFill>
              </a:rPr>
              <a:t>那可能就是链表添加的顺序不同（</a:t>
            </a:r>
            <a:r>
              <a:rPr lang="en-US" altLang="zh-CN" b="1" dirty="0" smtClean="0">
                <a:solidFill>
                  <a:schemeClr val="accent6"/>
                </a:solidFill>
              </a:rPr>
              <a:t>HAL</a:t>
            </a:r>
            <a:r>
              <a:rPr lang="zh-CN" altLang="en-US" b="1" dirty="0" smtClean="0">
                <a:solidFill>
                  <a:schemeClr val="accent6"/>
                </a:solidFill>
              </a:rPr>
              <a:t>智能家居的链表</a:t>
            </a:r>
            <a:endParaRPr lang="en-US" altLang="zh-CN" b="1" dirty="0" smtClean="0">
              <a:solidFill>
                <a:schemeClr val="accent6"/>
              </a:solidFill>
            </a:endParaRPr>
          </a:p>
          <a:p>
            <a:r>
              <a:rPr lang="zh-CN" altLang="en-US" b="1" dirty="0" smtClean="0">
                <a:solidFill>
                  <a:schemeClr val="accent6"/>
                </a:solidFill>
              </a:rPr>
              <a:t>就是放到尾部的，头指针也是在尾部</a:t>
            </a:r>
            <a:r>
              <a:rPr lang="zh-CN" altLang="en-US" b="1" dirty="0" smtClean="0">
                <a:solidFill>
                  <a:schemeClr val="accent6"/>
                </a:solidFill>
              </a:rPr>
              <a:t>）</a:t>
            </a:r>
            <a:endParaRPr lang="en-US" altLang="zh-CN" b="1" dirty="0" smtClean="0">
              <a:solidFill>
                <a:schemeClr val="accent6"/>
              </a:solidFill>
            </a:endParaRPr>
          </a:p>
          <a:p>
            <a:r>
              <a:rPr lang="zh-CN" altLang="en-US" b="1" dirty="0" smtClean="0">
                <a:solidFill>
                  <a:schemeClr val="accent6"/>
                </a:solidFill>
              </a:rPr>
              <a:t>普通链表，就是在后面添加的</a:t>
            </a:r>
            <a:endParaRPr lang="en-US" altLang="zh-CN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69613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0" y="96914"/>
            <a:ext cx="5170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>
                <a:solidFill>
                  <a:srgbClr val="FF0000"/>
                </a:solidFill>
              </a:rPr>
              <a:t>为什么系统可以那么快的找到最高优先级的线程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cxnSp>
        <p:nvCxnSpPr>
          <p:cNvPr id="3" name="直接箭头连接符 2"/>
          <p:cNvCxnSpPr/>
          <p:nvPr/>
        </p:nvCxnSpPr>
        <p:spPr>
          <a:xfrm flipH="1">
            <a:off x="7965997" y="1023636"/>
            <a:ext cx="669413" cy="1909597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6246"/>
            <a:ext cx="6342857" cy="114285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78435"/>
            <a:ext cx="5323809" cy="1533333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46100" y="3696434"/>
            <a:ext cx="4467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>
                <a:solidFill>
                  <a:srgbClr val="FF0000"/>
                </a:solidFill>
              </a:rPr>
              <a:t>有一些处理器，可以快速地找出哪一位是</a:t>
            </a:r>
            <a:r>
              <a:rPr lang="en-US" altLang="zh-CN" b="1" dirty="0" smtClean="0">
                <a:solidFill>
                  <a:srgbClr val="FF0000"/>
                </a:solidFill>
              </a:rPr>
              <a:t>1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0" y="4250432"/>
            <a:ext cx="6417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>
                <a:solidFill>
                  <a:srgbClr val="FF0000"/>
                </a:solidFill>
              </a:rPr>
              <a:t>要挂起一个线程很简单，把你从就绪链表里面移除出来就行了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1941" y="23926"/>
            <a:ext cx="5317659" cy="67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9233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5608" y="1596767"/>
            <a:ext cx="6592570" cy="447014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283723" cy="515620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888212" y="291584"/>
            <a:ext cx="3876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>
                <a:solidFill>
                  <a:srgbClr val="FF0000"/>
                </a:solidFill>
              </a:rPr>
              <a:t>每个</a:t>
            </a:r>
            <a:r>
              <a:rPr lang="en-US" altLang="zh-CN" b="1" dirty="0" err="1" smtClean="0">
                <a:solidFill>
                  <a:srgbClr val="FF0000"/>
                </a:solidFill>
              </a:rPr>
              <a:t>systick</a:t>
            </a:r>
            <a:r>
              <a:rPr lang="zh-CN" altLang="en-US" b="1" dirty="0" smtClean="0">
                <a:solidFill>
                  <a:srgbClr val="FF0000"/>
                </a:solidFill>
              </a:rPr>
              <a:t>，里面都会调用这个函数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cxnSp>
        <p:nvCxnSpPr>
          <p:cNvPr id="3" name="直接箭头连接符 2"/>
          <p:cNvCxnSpPr>
            <a:stCxn id="2" idx="1"/>
          </p:cNvCxnSpPr>
          <p:nvPr/>
        </p:nvCxnSpPr>
        <p:spPr>
          <a:xfrm flipH="1" flipV="1">
            <a:off x="4203700" y="215900"/>
            <a:ext cx="3684512" cy="260350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/>
          <p:cNvCxnSpPr>
            <a:stCxn id="11" idx="0"/>
          </p:cNvCxnSpPr>
          <p:nvPr/>
        </p:nvCxnSpPr>
        <p:spPr>
          <a:xfrm flipH="1" flipV="1">
            <a:off x="2237194" y="4796522"/>
            <a:ext cx="858126" cy="1127512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233799" y="5924034"/>
            <a:ext cx="57230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>
                <a:solidFill>
                  <a:srgbClr val="FF0000"/>
                </a:solidFill>
              </a:rPr>
              <a:t>每个</a:t>
            </a:r>
            <a:r>
              <a:rPr lang="en-US" altLang="zh-CN" b="1" dirty="0" err="1" smtClean="0">
                <a:solidFill>
                  <a:srgbClr val="FF0000"/>
                </a:solidFill>
              </a:rPr>
              <a:t>systick</a:t>
            </a:r>
            <a:r>
              <a:rPr lang="zh-CN" altLang="en-US" b="1" dirty="0" smtClean="0">
                <a:solidFill>
                  <a:srgbClr val="FF0000"/>
                </a:solidFill>
              </a:rPr>
              <a:t>，里面都会检查定时器，会判断每个线程的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r>
              <a:rPr lang="zh-CN" altLang="en-US" b="1" dirty="0" smtClean="0">
                <a:solidFill>
                  <a:srgbClr val="FF0000"/>
                </a:solidFill>
              </a:rPr>
              <a:t>定时器是否超时了，超时了就调用超时函数，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07600" y="6247199"/>
            <a:ext cx="1752381" cy="590476"/>
          </a:xfrm>
          <a:prstGeom prst="rect">
            <a:avLst/>
          </a:prstGeom>
        </p:spPr>
      </p:pic>
      <p:cxnSp>
        <p:nvCxnSpPr>
          <p:cNvPr id="16" name="直接箭头连接符 15"/>
          <p:cNvCxnSpPr/>
          <p:nvPr/>
        </p:nvCxnSpPr>
        <p:spPr>
          <a:xfrm flipH="1" flipV="1">
            <a:off x="8831590" y="3407006"/>
            <a:ext cx="1176010" cy="2840193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2484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323809" cy="4171429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718527" y="305683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>
                <a:solidFill>
                  <a:srgbClr val="FF0000"/>
                </a:solidFill>
              </a:rPr>
              <a:t>尾部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cxnSp>
        <p:nvCxnSpPr>
          <p:cNvPr id="3" name="直接箭头连接符 2"/>
          <p:cNvCxnSpPr/>
          <p:nvPr/>
        </p:nvCxnSpPr>
        <p:spPr>
          <a:xfrm flipH="1">
            <a:off x="2836293" y="5225368"/>
            <a:ext cx="3347613" cy="115120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261528" y="4169881"/>
            <a:ext cx="11505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</a:rPr>
              <a:t>Delay(50)  </a:t>
            </a:r>
            <a:r>
              <a:rPr lang="zh-CN" altLang="en-US" b="1" dirty="0" smtClean="0">
                <a:solidFill>
                  <a:srgbClr val="FF0000"/>
                </a:solidFill>
              </a:rPr>
              <a:t>就是把自己放入阻塞链表中，然后</a:t>
            </a:r>
            <a:r>
              <a:rPr lang="en-US" altLang="zh-CN" b="1" dirty="0" smtClean="0">
                <a:solidFill>
                  <a:srgbClr val="FF0000"/>
                </a:solidFill>
              </a:rPr>
              <a:t>50</a:t>
            </a:r>
            <a:r>
              <a:rPr lang="zh-CN" altLang="en-US" b="1" dirty="0" smtClean="0">
                <a:solidFill>
                  <a:srgbClr val="FF0000"/>
                </a:solidFill>
              </a:rPr>
              <a:t>个</a:t>
            </a:r>
            <a:r>
              <a:rPr lang="en-US" altLang="zh-CN" b="1" dirty="0" smtClean="0">
                <a:solidFill>
                  <a:srgbClr val="FF0000"/>
                </a:solidFill>
              </a:rPr>
              <a:t>tick</a:t>
            </a:r>
            <a:r>
              <a:rPr lang="zh-CN" altLang="en-US" b="1" dirty="0" smtClean="0">
                <a:solidFill>
                  <a:srgbClr val="FF0000"/>
                </a:solidFill>
              </a:rPr>
              <a:t>之后，再把自己重新放入就绪链表中。再发起一次调度。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206294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8234"/>
            <a:ext cx="12377314" cy="6639766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9312" y="110434"/>
            <a:ext cx="2818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>
                <a:solidFill>
                  <a:srgbClr val="FF0000"/>
                </a:solidFill>
              </a:rPr>
              <a:t>对比</a:t>
            </a:r>
            <a:r>
              <a:rPr lang="en-US" altLang="zh-CN" b="1" dirty="0" err="1" smtClean="0">
                <a:solidFill>
                  <a:srgbClr val="FF0000"/>
                </a:solidFill>
              </a:rPr>
              <a:t>FreeRTOS</a:t>
            </a:r>
            <a:r>
              <a:rPr lang="zh-CN" altLang="en-US" b="1" dirty="0" smtClean="0">
                <a:solidFill>
                  <a:srgbClr val="FF0000"/>
                </a:solidFill>
              </a:rPr>
              <a:t>的就绪链表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cxnSp>
        <p:nvCxnSpPr>
          <p:cNvPr id="3" name="直接箭头连接符 2"/>
          <p:cNvCxnSpPr/>
          <p:nvPr/>
        </p:nvCxnSpPr>
        <p:spPr>
          <a:xfrm flipH="1">
            <a:off x="8204200" y="1574800"/>
            <a:ext cx="673100" cy="8509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7799312" y="711851"/>
            <a:ext cx="43348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</a:rPr>
              <a:t>Task3</a:t>
            </a:r>
            <a:r>
              <a:rPr lang="zh-CN" altLang="en-US" b="1" dirty="0" smtClean="0">
                <a:solidFill>
                  <a:srgbClr val="FF0000"/>
                </a:solidFill>
              </a:rPr>
              <a:t>先执行，执行完之后，又回到</a:t>
            </a:r>
            <a:r>
              <a:rPr lang="en-US" altLang="zh-CN" b="1" dirty="0" smtClean="0">
                <a:solidFill>
                  <a:srgbClr val="FF0000"/>
                </a:solidFill>
              </a:rPr>
              <a:t>task1</a:t>
            </a:r>
            <a:endParaRPr lang="en-US" altLang="zh-CN" b="1" dirty="0">
              <a:solidFill>
                <a:srgbClr val="FF0000"/>
              </a:solidFill>
            </a:endParaRPr>
          </a:p>
          <a:p>
            <a:r>
              <a:rPr lang="zh-CN" altLang="en-US" b="1" dirty="0" smtClean="0">
                <a:solidFill>
                  <a:srgbClr val="FF0000"/>
                </a:solidFill>
              </a:rPr>
              <a:t>然后又轮流执行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40340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876190" cy="4733333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6669012" y="3171134"/>
            <a:ext cx="549381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>
                <a:solidFill>
                  <a:srgbClr val="FF0000"/>
                </a:solidFill>
              </a:rPr>
              <a:t>然后在每一个</a:t>
            </a:r>
            <a:r>
              <a:rPr lang="en-US" altLang="zh-CN" b="1" dirty="0" smtClean="0">
                <a:solidFill>
                  <a:srgbClr val="FF0000"/>
                </a:solidFill>
              </a:rPr>
              <a:t>tick</a:t>
            </a:r>
            <a:r>
              <a:rPr lang="zh-CN" altLang="en-US" b="1" dirty="0" smtClean="0">
                <a:solidFill>
                  <a:srgbClr val="FF0000"/>
                </a:solidFill>
              </a:rPr>
              <a:t>中断里面，对定时器链表中的项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r>
              <a:rPr lang="zh-CN" altLang="en-US" b="1" dirty="0" smtClean="0">
                <a:solidFill>
                  <a:srgbClr val="FF0000"/>
                </a:solidFill>
              </a:rPr>
              <a:t>进行比较，可能是判断最近的哪个定时器是否超时了</a:t>
            </a:r>
            <a:endParaRPr lang="en-US" altLang="zh-CN" b="1" dirty="0">
              <a:solidFill>
                <a:srgbClr val="FF0000"/>
              </a:solidFill>
            </a:endParaRPr>
          </a:p>
          <a:p>
            <a:endParaRPr lang="en-US" altLang="zh-CN" b="1" dirty="0">
              <a:solidFill>
                <a:srgbClr val="FF0000"/>
              </a:solidFill>
            </a:endParaRPr>
          </a:p>
          <a:p>
            <a:r>
              <a:rPr lang="zh-CN" altLang="en-US" b="1" dirty="0" smtClean="0">
                <a:solidFill>
                  <a:srgbClr val="FF0000"/>
                </a:solidFill>
              </a:rPr>
              <a:t>超时了再处理超时函数</a:t>
            </a:r>
            <a:endParaRPr lang="en-US" altLang="zh-CN" b="1" dirty="0" smtClean="0">
              <a:solidFill>
                <a:srgbClr val="FF0000"/>
              </a:solidFill>
            </a:endParaRPr>
          </a:p>
        </p:txBody>
      </p:sp>
      <p:cxnSp>
        <p:nvCxnSpPr>
          <p:cNvPr id="3" name="直接箭头连接符 2"/>
          <p:cNvCxnSpPr/>
          <p:nvPr/>
        </p:nvCxnSpPr>
        <p:spPr>
          <a:xfrm flipH="1" flipV="1">
            <a:off x="5081734" y="432620"/>
            <a:ext cx="2322366" cy="151580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94949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978400" cy="4470893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657114" y="0"/>
            <a:ext cx="6417141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函数的代码不用保存，存在</a:t>
            </a:r>
            <a:r>
              <a:rPr lang="en-US" altLang="zh-CN" dirty="0" smtClean="0"/>
              <a:t>flash</a:t>
            </a:r>
            <a:r>
              <a:rPr lang="zh-CN" altLang="en-US" dirty="0" smtClean="0"/>
              <a:t>中，只有烧写器可以破坏它</a:t>
            </a:r>
            <a:endParaRPr lang="en-US" altLang="zh-CN" dirty="0" smtClean="0"/>
          </a:p>
          <a:p>
            <a:r>
              <a:rPr lang="zh-CN" altLang="en-US" b="1" dirty="0" smtClean="0">
                <a:solidFill>
                  <a:schemeClr val="accent6"/>
                </a:solidFill>
              </a:rPr>
              <a:t>函数的局部变量，作用域只在函数的内部，各个函数之间的</a:t>
            </a:r>
            <a:endParaRPr lang="en-US" altLang="zh-CN" b="1" dirty="0" smtClean="0">
              <a:solidFill>
                <a:schemeClr val="accent6"/>
              </a:solidFill>
            </a:endParaRPr>
          </a:p>
          <a:p>
            <a:r>
              <a:rPr lang="zh-CN" altLang="en-US" b="1" dirty="0" smtClean="0">
                <a:solidFill>
                  <a:schemeClr val="accent6"/>
                </a:solidFill>
              </a:rPr>
              <a:t>栈空间不冲突的话，也是保存下来的</a:t>
            </a:r>
            <a:endParaRPr lang="en-US" altLang="zh-CN" b="1" dirty="0" smtClean="0">
              <a:solidFill>
                <a:schemeClr val="accent6"/>
              </a:solidFill>
            </a:endParaRPr>
          </a:p>
          <a:p>
            <a:r>
              <a:rPr lang="zh-CN" altLang="en-US" b="1" dirty="0" smtClean="0">
                <a:solidFill>
                  <a:schemeClr val="accent2">
                    <a:lumMod val="75000"/>
                  </a:schemeClr>
                </a:solidFill>
              </a:rPr>
              <a:t>但是局部变量里面有中间运算的结果，这些是需要保存的，这</a:t>
            </a:r>
            <a:endParaRPr lang="en-US" altLang="zh-CN" b="1" dirty="0" smtClean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zh-CN" altLang="en-US" b="1" dirty="0" smtClean="0">
                <a:solidFill>
                  <a:schemeClr val="accent2">
                    <a:lumMod val="75000"/>
                  </a:schemeClr>
                </a:solidFill>
              </a:rPr>
              <a:t>要引入</a:t>
            </a:r>
            <a:r>
              <a:rPr lang="en-US" altLang="zh-CN" b="1" dirty="0" smtClean="0">
                <a:solidFill>
                  <a:schemeClr val="accent2">
                    <a:lumMod val="75000"/>
                  </a:schemeClr>
                </a:solidFill>
              </a:rPr>
              <a:t>Arm</a:t>
            </a:r>
            <a:r>
              <a:rPr lang="zh-CN" altLang="en-US" b="1" dirty="0" smtClean="0">
                <a:solidFill>
                  <a:schemeClr val="accent2">
                    <a:lumMod val="75000"/>
                  </a:schemeClr>
                </a:solidFill>
              </a:rPr>
              <a:t>架构里面的</a:t>
            </a:r>
            <a:r>
              <a:rPr lang="en-US" altLang="zh-CN" b="1" dirty="0" smtClean="0">
                <a:solidFill>
                  <a:schemeClr val="accent2">
                    <a:lumMod val="75000"/>
                  </a:schemeClr>
                </a:solidFill>
              </a:rPr>
              <a:t>CPU</a:t>
            </a:r>
            <a:r>
              <a:rPr lang="zh-CN" altLang="en-US" b="1" dirty="0" smtClean="0">
                <a:solidFill>
                  <a:schemeClr val="accent2">
                    <a:lumMod val="75000"/>
                  </a:schemeClr>
                </a:solidFill>
              </a:rPr>
              <a:t>里面的寄存器</a:t>
            </a:r>
            <a:r>
              <a:rPr lang="en-US" altLang="zh-CN" b="1" dirty="0" smtClean="0">
                <a:solidFill>
                  <a:schemeClr val="accent2">
                    <a:lumMod val="75000"/>
                  </a:schemeClr>
                </a:solidFill>
              </a:rPr>
              <a:t>R0~R15</a:t>
            </a:r>
          </a:p>
          <a:p>
            <a:r>
              <a:rPr lang="zh-CN" altLang="en-US" b="1" dirty="0" smtClean="0">
                <a:solidFill>
                  <a:schemeClr val="accent2">
                    <a:lumMod val="75000"/>
                  </a:schemeClr>
                </a:solidFill>
              </a:rPr>
              <a:t>里面使用到的寄存器的值是需要保存的，不然辛辛苦苦保存的</a:t>
            </a:r>
            <a:endParaRPr lang="en-US" altLang="zh-CN" b="1" dirty="0" smtClean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zh-CN" altLang="en-US" b="1" dirty="0" smtClean="0">
                <a:solidFill>
                  <a:schemeClr val="accent2">
                    <a:lumMod val="75000"/>
                  </a:schemeClr>
                </a:solidFill>
              </a:rPr>
              <a:t>算的一些中间值，不保存就废了</a:t>
            </a:r>
            <a:endParaRPr lang="en-US" altLang="zh-CN" b="1" dirty="0" smtClean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zh-CN" altLang="en-US" b="1" dirty="0" smtClean="0">
                <a:solidFill>
                  <a:srgbClr val="00B0F0"/>
                </a:solidFill>
              </a:rPr>
              <a:t>全局变量本身在内存上，所有函数都可以使用，</a:t>
            </a:r>
            <a:endParaRPr lang="en-US" altLang="zh-CN" b="1" dirty="0" smtClean="0">
              <a:solidFill>
                <a:srgbClr val="00B0F0"/>
              </a:solidFill>
            </a:endParaRPr>
          </a:p>
          <a:p>
            <a:r>
              <a:rPr lang="zh-CN" altLang="en-US" b="1" dirty="0" smtClean="0">
                <a:solidFill>
                  <a:srgbClr val="00B0F0"/>
                </a:solidFill>
              </a:rPr>
              <a:t>所以不需要保存</a:t>
            </a:r>
            <a:endParaRPr lang="en-US" altLang="zh-CN" b="1" dirty="0" smtClean="0">
              <a:solidFill>
                <a:srgbClr val="00B0F0"/>
              </a:solidFill>
            </a:endParaRPr>
          </a:p>
          <a:p>
            <a:r>
              <a:rPr lang="zh-CN" altLang="en-US" b="1" dirty="0" smtClean="0">
                <a:solidFill>
                  <a:srgbClr val="FF0000"/>
                </a:solidFill>
              </a:rPr>
              <a:t>函数执行到哪里需要保存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4354" y="2811846"/>
            <a:ext cx="4387646" cy="404615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2144" y="3543300"/>
            <a:ext cx="4609939" cy="3314700"/>
          </a:xfrm>
          <a:prstGeom prst="rect">
            <a:avLst/>
          </a:prstGeom>
        </p:spPr>
      </p:pic>
      <p:cxnSp>
        <p:nvCxnSpPr>
          <p:cNvPr id="9" name="直接箭头连接符 8"/>
          <p:cNvCxnSpPr/>
          <p:nvPr/>
        </p:nvCxnSpPr>
        <p:spPr>
          <a:xfrm flipV="1">
            <a:off x="5572556" y="2208782"/>
            <a:ext cx="1107644" cy="2811846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495554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231" y="677108"/>
            <a:ext cx="8314286" cy="4295238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5614912" y="338554"/>
            <a:ext cx="4976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>
                <a:solidFill>
                  <a:srgbClr val="FF0000"/>
                </a:solidFill>
              </a:rPr>
              <a:t>一边写，一边读没问题，但是同时写就有问题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cxnSp>
        <p:nvCxnSpPr>
          <p:cNvPr id="3" name="直接箭头连接符 2"/>
          <p:cNvCxnSpPr/>
          <p:nvPr/>
        </p:nvCxnSpPr>
        <p:spPr>
          <a:xfrm flipH="1">
            <a:off x="6007101" y="3383823"/>
            <a:ext cx="649211" cy="692878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0" y="0"/>
            <a:ext cx="4083169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800" b="1" dirty="0" smtClean="0">
                <a:solidFill>
                  <a:srgbClr val="FF0000"/>
                </a:solidFill>
              </a:rPr>
              <a:t>线程间通信，同步</a:t>
            </a:r>
            <a:endParaRPr lang="zh-CN" altLang="en-US" sz="3800" b="1" dirty="0">
              <a:solidFill>
                <a:srgbClr val="FF0000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656312" y="2183494"/>
            <a:ext cx="562205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</a:rPr>
              <a:t>RTOS</a:t>
            </a:r>
            <a:r>
              <a:rPr lang="zh-CN" altLang="en-US" b="1" dirty="0" smtClean="0">
                <a:solidFill>
                  <a:srgbClr val="FF0000"/>
                </a:solidFill>
              </a:rPr>
              <a:t>的系统资源，就是避免使用全局变量来通信时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r>
              <a:rPr lang="zh-CN" altLang="en-US" b="1" dirty="0" smtClean="0">
                <a:solidFill>
                  <a:srgbClr val="FF0000"/>
                </a:solidFill>
              </a:rPr>
              <a:t>所存在的可能引起  同时访问的情况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endParaRPr lang="en-US" altLang="zh-CN" b="1" dirty="0">
              <a:solidFill>
                <a:srgbClr val="FF0000"/>
              </a:solidFill>
            </a:endParaRPr>
          </a:p>
          <a:p>
            <a:r>
              <a:rPr lang="zh-CN" altLang="en-US" b="1" dirty="0" smtClean="0">
                <a:solidFill>
                  <a:srgbClr val="FF0000"/>
                </a:solidFill>
              </a:rPr>
              <a:t>所以需要实现互斥访问，以及休眠阻塞和唤醒的功能</a:t>
            </a:r>
            <a:r>
              <a:rPr lang="zh-CN" altLang="en-US" b="1" dirty="0" smtClean="0">
                <a:solidFill>
                  <a:srgbClr val="FF0000"/>
                </a:solidFill>
              </a:rPr>
              <a:t>  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433411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495238" cy="3609524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03112" y="3143932"/>
            <a:ext cx="281198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>
                <a:solidFill>
                  <a:srgbClr val="FF0000"/>
                </a:solidFill>
              </a:rPr>
              <a:t>这个不是原子操作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r>
              <a:rPr lang="zh-CN" altLang="en-US" b="1" dirty="0" smtClean="0">
                <a:solidFill>
                  <a:srgbClr val="FF0000"/>
                </a:solidFill>
              </a:rPr>
              <a:t>可以拆分成几句汇编指令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endParaRPr lang="en-US" altLang="zh-CN" b="1" dirty="0">
              <a:solidFill>
                <a:srgbClr val="FF0000"/>
              </a:solidFill>
            </a:endParaRPr>
          </a:p>
          <a:p>
            <a:r>
              <a:rPr lang="zh-CN" altLang="en-US" b="1" dirty="0" smtClean="0">
                <a:solidFill>
                  <a:srgbClr val="FF0000"/>
                </a:solidFill>
              </a:rPr>
              <a:t>所以就是线程不安全的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r>
              <a:rPr lang="zh-CN" altLang="en-US" b="1" dirty="0" smtClean="0">
                <a:solidFill>
                  <a:srgbClr val="FF0000"/>
                </a:solidFill>
              </a:rPr>
              <a:t>可能被其他任务抢占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cxnSp>
        <p:nvCxnSpPr>
          <p:cNvPr id="3" name="直接箭头连接符 2"/>
          <p:cNvCxnSpPr/>
          <p:nvPr/>
        </p:nvCxnSpPr>
        <p:spPr>
          <a:xfrm flipH="1" flipV="1">
            <a:off x="1549402" y="2314916"/>
            <a:ext cx="241298" cy="857250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600" y="2868621"/>
            <a:ext cx="7676904" cy="3989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37317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2300" y="5267520"/>
            <a:ext cx="4066667" cy="155238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657278" cy="685800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6402312" y="1342334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>
                <a:solidFill>
                  <a:srgbClr val="FF0000"/>
                </a:solidFill>
              </a:rPr>
              <a:t>上锁，互斥很简单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cxnSp>
        <p:nvCxnSpPr>
          <p:cNvPr id="3" name="直接箭头连接符 2"/>
          <p:cNvCxnSpPr/>
          <p:nvPr/>
        </p:nvCxnSpPr>
        <p:spPr>
          <a:xfrm flipH="1">
            <a:off x="3009900" y="1711666"/>
            <a:ext cx="3263900" cy="752135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箭头连接符 6"/>
          <p:cNvCxnSpPr/>
          <p:nvPr/>
        </p:nvCxnSpPr>
        <p:spPr>
          <a:xfrm flipH="1">
            <a:off x="4302824" y="1905000"/>
            <a:ext cx="2250376" cy="3276601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6551061" y="2094469"/>
            <a:ext cx="586410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>
                <a:solidFill>
                  <a:srgbClr val="FF0000"/>
                </a:solidFill>
              </a:rPr>
              <a:t>获取锁操作，其内部肯定也是读取这个变量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r>
              <a:rPr lang="zh-CN" altLang="en-US" b="1" dirty="0" smtClean="0">
                <a:solidFill>
                  <a:srgbClr val="FF0000"/>
                </a:solidFill>
              </a:rPr>
              <a:t>是否置位，但是这样还不够，如果</a:t>
            </a:r>
            <a:r>
              <a:rPr lang="en-US" altLang="zh-CN" b="1" dirty="0" smtClean="0">
                <a:solidFill>
                  <a:srgbClr val="FF0000"/>
                </a:solidFill>
              </a:rPr>
              <a:t>A  B</a:t>
            </a:r>
            <a:r>
              <a:rPr lang="zh-CN" altLang="en-US" b="1" dirty="0" smtClean="0">
                <a:solidFill>
                  <a:srgbClr val="FF0000"/>
                </a:solidFill>
              </a:rPr>
              <a:t>线程是同优先级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r>
              <a:rPr lang="zh-CN" altLang="en-US" b="1" dirty="0" smtClean="0">
                <a:solidFill>
                  <a:srgbClr val="FF0000"/>
                </a:solidFill>
              </a:rPr>
              <a:t>的话，</a:t>
            </a:r>
            <a:r>
              <a:rPr lang="en-US" altLang="zh-CN" b="1" dirty="0" smtClean="0">
                <a:solidFill>
                  <a:srgbClr val="FF0000"/>
                </a:solidFill>
              </a:rPr>
              <a:t>B</a:t>
            </a:r>
            <a:r>
              <a:rPr lang="zh-CN" altLang="en-US" b="1" dirty="0" smtClean="0">
                <a:solidFill>
                  <a:srgbClr val="FF0000"/>
                </a:solidFill>
              </a:rPr>
              <a:t>只是做一个判断功能，但是时间片轮转，其还是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r>
              <a:rPr lang="zh-CN" altLang="en-US" b="1" dirty="0" smtClean="0">
                <a:solidFill>
                  <a:srgbClr val="FF0000"/>
                </a:solidFill>
              </a:rPr>
              <a:t>会占用一半的</a:t>
            </a:r>
            <a:r>
              <a:rPr lang="en-US" altLang="zh-CN" b="1" dirty="0" smtClean="0">
                <a:solidFill>
                  <a:srgbClr val="FF0000"/>
                </a:solidFill>
              </a:rPr>
              <a:t>CPU</a:t>
            </a:r>
            <a:r>
              <a:rPr lang="zh-CN" altLang="en-US" b="1" dirty="0" smtClean="0">
                <a:solidFill>
                  <a:srgbClr val="FF0000"/>
                </a:solidFill>
              </a:rPr>
              <a:t>资源，</a:t>
            </a:r>
            <a:r>
              <a:rPr lang="zh-CN" altLang="en-US" b="1" dirty="0" smtClean="0">
                <a:solidFill>
                  <a:srgbClr val="00B0F0"/>
                </a:solidFill>
              </a:rPr>
              <a:t>所以才引入了休眠</a:t>
            </a:r>
            <a:r>
              <a:rPr lang="en-US" altLang="zh-CN" b="1" dirty="0" smtClean="0">
                <a:solidFill>
                  <a:srgbClr val="00B0F0"/>
                </a:solidFill>
              </a:rPr>
              <a:t>-</a:t>
            </a:r>
            <a:r>
              <a:rPr lang="zh-CN" altLang="en-US" b="1" dirty="0" smtClean="0">
                <a:solidFill>
                  <a:srgbClr val="00B0F0"/>
                </a:solidFill>
              </a:rPr>
              <a:t>唤醒机制</a:t>
            </a:r>
            <a:endParaRPr lang="en-US" altLang="zh-CN" b="1" dirty="0" smtClean="0">
              <a:solidFill>
                <a:srgbClr val="00B0F0"/>
              </a:solidFill>
            </a:endParaRPr>
          </a:p>
          <a:p>
            <a:r>
              <a:rPr lang="zh-CN" altLang="en-US" b="1" dirty="0" smtClean="0">
                <a:solidFill>
                  <a:srgbClr val="00B0F0"/>
                </a:solidFill>
              </a:rPr>
              <a:t>才可以避免浪费</a:t>
            </a:r>
            <a:r>
              <a:rPr lang="en-US" altLang="zh-CN" b="1" dirty="0" smtClean="0">
                <a:solidFill>
                  <a:srgbClr val="00B0F0"/>
                </a:solidFill>
              </a:rPr>
              <a:t>CPU</a:t>
            </a:r>
            <a:r>
              <a:rPr lang="zh-CN" altLang="en-US" b="1" dirty="0" smtClean="0">
                <a:solidFill>
                  <a:srgbClr val="00B0F0"/>
                </a:solidFill>
              </a:rPr>
              <a:t>资源</a:t>
            </a:r>
            <a:endParaRPr lang="zh-CN" altLang="en-US" b="1" dirty="0">
              <a:solidFill>
                <a:srgbClr val="00B0F0"/>
              </a:solidFill>
            </a:endParaRPr>
          </a:p>
        </p:txBody>
      </p:sp>
      <p:cxnSp>
        <p:nvCxnSpPr>
          <p:cNvPr id="12" name="直接箭头连接符 11"/>
          <p:cNvCxnSpPr/>
          <p:nvPr/>
        </p:nvCxnSpPr>
        <p:spPr>
          <a:xfrm>
            <a:off x="8597900" y="3294798"/>
            <a:ext cx="673100" cy="2305902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477203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677108"/>
            <a:ext cx="9053115" cy="4819004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3769841" y="5661760"/>
            <a:ext cx="3313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>
                <a:solidFill>
                  <a:srgbClr val="FF0000"/>
                </a:solidFill>
              </a:rPr>
              <a:t>如果写入</a:t>
            </a:r>
            <a:r>
              <a:rPr lang="en-US" altLang="zh-CN" b="1" dirty="0" smtClean="0">
                <a:solidFill>
                  <a:srgbClr val="FF0000"/>
                </a:solidFill>
              </a:rPr>
              <a:t>4</a:t>
            </a:r>
            <a:r>
              <a:rPr lang="zh-CN" altLang="en-US" b="1" dirty="0" smtClean="0">
                <a:solidFill>
                  <a:srgbClr val="FF0000"/>
                </a:solidFill>
              </a:rPr>
              <a:t>个消息，满了怎么办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cxnSp>
        <p:nvCxnSpPr>
          <p:cNvPr id="3" name="直接箭头连接符 2"/>
          <p:cNvCxnSpPr/>
          <p:nvPr/>
        </p:nvCxnSpPr>
        <p:spPr>
          <a:xfrm flipH="1">
            <a:off x="1130884" y="4263623"/>
            <a:ext cx="669413" cy="1909597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0" y="0"/>
            <a:ext cx="1159292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800" b="1" dirty="0" smtClean="0">
                <a:solidFill>
                  <a:srgbClr val="FF0000"/>
                </a:solidFill>
              </a:rPr>
              <a:t>队列</a:t>
            </a:r>
            <a:endParaRPr lang="zh-CN" altLang="en-US" sz="3800" b="1" dirty="0">
              <a:solidFill>
                <a:srgbClr val="FF0000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7112" y="3120341"/>
            <a:ext cx="4383620" cy="124632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2255" y="4985120"/>
            <a:ext cx="4133333" cy="15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6988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358"/>
            <a:ext cx="7771428" cy="3352381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623300" y="780534"/>
            <a:ext cx="2685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>
                <a:solidFill>
                  <a:srgbClr val="FF0000"/>
                </a:solidFill>
              </a:rPr>
              <a:t>问题：  </a:t>
            </a:r>
            <a:r>
              <a:rPr lang="en-US" altLang="zh-CN" b="1" dirty="0" smtClean="0">
                <a:solidFill>
                  <a:srgbClr val="FF0000"/>
                </a:solidFill>
              </a:rPr>
              <a:t>B</a:t>
            </a:r>
            <a:r>
              <a:rPr lang="zh-CN" altLang="en-US" b="1" dirty="0" smtClean="0">
                <a:solidFill>
                  <a:srgbClr val="FF0000"/>
                </a:solidFill>
              </a:rPr>
              <a:t>是怎么唤醒</a:t>
            </a:r>
            <a:r>
              <a:rPr lang="en-US" altLang="zh-CN" b="1" dirty="0" smtClean="0">
                <a:solidFill>
                  <a:srgbClr val="FF0000"/>
                </a:solidFill>
              </a:rPr>
              <a:t>A</a:t>
            </a:r>
            <a:r>
              <a:rPr lang="zh-CN" altLang="en-US" b="1" dirty="0" smtClean="0">
                <a:solidFill>
                  <a:srgbClr val="FF0000"/>
                </a:solidFill>
              </a:rPr>
              <a:t>的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cxnSp>
        <p:nvCxnSpPr>
          <p:cNvPr id="3" name="直接箭头连接符 2"/>
          <p:cNvCxnSpPr/>
          <p:nvPr/>
        </p:nvCxnSpPr>
        <p:spPr>
          <a:xfrm>
            <a:off x="6807200" y="368300"/>
            <a:ext cx="1816100" cy="5969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7860328" y="1303500"/>
            <a:ext cx="4006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>
                <a:solidFill>
                  <a:srgbClr val="FF0000"/>
                </a:solidFill>
              </a:rPr>
              <a:t>问题：</a:t>
            </a:r>
            <a:r>
              <a:rPr lang="en-US" altLang="zh-CN" b="1" dirty="0" smtClean="0">
                <a:solidFill>
                  <a:srgbClr val="FF0000"/>
                </a:solidFill>
              </a:rPr>
              <a:t>A</a:t>
            </a:r>
            <a:r>
              <a:rPr lang="zh-CN" altLang="en-US" b="1" dirty="0" smtClean="0">
                <a:solidFill>
                  <a:srgbClr val="FF0000"/>
                </a:solidFill>
              </a:rPr>
              <a:t>、</a:t>
            </a:r>
            <a:r>
              <a:rPr lang="en-US" altLang="zh-CN" b="1" dirty="0" smtClean="0">
                <a:solidFill>
                  <a:srgbClr val="FF0000"/>
                </a:solidFill>
              </a:rPr>
              <a:t>B </a:t>
            </a:r>
            <a:r>
              <a:rPr lang="zh-CN" altLang="en-US" b="1" dirty="0" smtClean="0">
                <a:solidFill>
                  <a:srgbClr val="FF0000"/>
                </a:solidFill>
              </a:rPr>
              <a:t>之间怎么知道对方的存在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00628" y="4580100"/>
            <a:ext cx="5578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>
                <a:solidFill>
                  <a:srgbClr val="FF0000"/>
                </a:solidFill>
              </a:rPr>
              <a:t>创建消息队列有一个返回值，里面有队列的相关信息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4200" y="3219289"/>
            <a:ext cx="6527800" cy="3569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61131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40934"/>
            <a:ext cx="11645900" cy="2881041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487412" y="2979691"/>
            <a:ext cx="39421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>
                <a:solidFill>
                  <a:srgbClr val="FF0000"/>
                </a:solidFill>
              </a:rPr>
              <a:t>等到</a:t>
            </a:r>
            <a:r>
              <a:rPr lang="en-US" altLang="zh-CN" b="1" dirty="0" smtClean="0">
                <a:solidFill>
                  <a:srgbClr val="FF0000"/>
                </a:solidFill>
              </a:rPr>
              <a:t>B</a:t>
            </a:r>
            <a:r>
              <a:rPr lang="zh-CN" altLang="en-US" b="1" dirty="0" smtClean="0">
                <a:solidFill>
                  <a:srgbClr val="FF0000"/>
                </a:solidFill>
              </a:rPr>
              <a:t>写入数据了，我得找到你啊</a:t>
            </a:r>
            <a:r>
              <a:rPr lang="en-US" altLang="zh-CN" b="1" dirty="0" smtClean="0">
                <a:solidFill>
                  <a:srgbClr val="FF0000"/>
                </a:solidFill>
              </a:rPr>
              <a:t>A</a:t>
            </a:r>
            <a:r>
              <a:rPr lang="zh-CN" altLang="en-US" b="1" dirty="0" smtClean="0">
                <a:solidFill>
                  <a:srgbClr val="FF0000"/>
                </a:solidFill>
              </a:rPr>
              <a:t>，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r>
              <a:rPr lang="zh-CN" altLang="en-US" b="1" dirty="0" smtClean="0">
                <a:solidFill>
                  <a:srgbClr val="FF0000"/>
                </a:solidFill>
              </a:rPr>
              <a:t>比如我只想等待</a:t>
            </a:r>
            <a:r>
              <a:rPr lang="en-US" altLang="zh-CN" b="1" dirty="0" smtClean="0">
                <a:solidFill>
                  <a:srgbClr val="FF0000"/>
                </a:solidFill>
              </a:rPr>
              <a:t>5</a:t>
            </a:r>
            <a:r>
              <a:rPr lang="zh-CN" altLang="en-US" b="1" dirty="0" smtClean="0">
                <a:solidFill>
                  <a:srgbClr val="FF0000"/>
                </a:solidFill>
              </a:rPr>
              <a:t>个</a:t>
            </a:r>
            <a:r>
              <a:rPr lang="en-US" altLang="zh-CN" b="1" dirty="0" smtClean="0">
                <a:solidFill>
                  <a:srgbClr val="FF0000"/>
                </a:solidFill>
              </a:rPr>
              <a:t>TICK</a:t>
            </a:r>
            <a:r>
              <a:rPr lang="zh-CN" altLang="en-US" b="1" dirty="0" smtClean="0">
                <a:solidFill>
                  <a:srgbClr val="FF0000"/>
                </a:solidFill>
              </a:rPr>
              <a:t>，所以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r>
              <a:rPr lang="zh-CN" altLang="en-US" b="1" dirty="0" smtClean="0">
                <a:solidFill>
                  <a:srgbClr val="FF0000"/>
                </a:solidFill>
              </a:rPr>
              <a:t>还是需要启动自己的定时器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cxnSp>
        <p:nvCxnSpPr>
          <p:cNvPr id="3" name="直接箭头连接符 2"/>
          <p:cNvCxnSpPr/>
          <p:nvPr/>
        </p:nvCxnSpPr>
        <p:spPr>
          <a:xfrm flipH="1">
            <a:off x="5054600" y="2840107"/>
            <a:ext cx="3151100" cy="766693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2000" y="2456470"/>
            <a:ext cx="3428571" cy="63809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4600" y="4042605"/>
            <a:ext cx="6142450" cy="2653326"/>
          </a:xfrm>
          <a:prstGeom prst="rect">
            <a:avLst/>
          </a:prstGeom>
        </p:spPr>
      </p:pic>
      <p:cxnSp>
        <p:nvCxnSpPr>
          <p:cNvPr id="10" name="直接箭头连接符 9"/>
          <p:cNvCxnSpPr/>
          <p:nvPr/>
        </p:nvCxnSpPr>
        <p:spPr>
          <a:xfrm flipH="1">
            <a:off x="994285" y="4985921"/>
            <a:ext cx="3151100" cy="766693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727986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14187" cy="65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79803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713666" cy="5638800"/>
          </a:xfrm>
          <a:prstGeom prst="rect">
            <a:avLst/>
          </a:prstGeom>
        </p:spPr>
      </p:pic>
      <p:cxnSp>
        <p:nvCxnSpPr>
          <p:cNvPr id="5" name="直接箭头连接符 4"/>
          <p:cNvCxnSpPr/>
          <p:nvPr/>
        </p:nvCxnSpPr>
        <p:spPr>
          <a:xfrm flipH="1" flipV="1">
            <a:off x="4406900" y="2374901"/>
            <a:ext cx="825500" cy="2400299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3468612" y="4837668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>
                <a:solidFill>
                  <a:srgbClr val="FF0000"/>
                </a:solidFill>
              </a:rPr>
              <a:t>把线程从就绪链表里面拿出来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cxnSp>
        <p:nvCxnSpPr>
          <p:cNvPr id="9" name="直接箭头连接符 8"/>
          <p:cNvCxnSpPr/>
          <p:nvPr/>
        </p:nvCxnSpPr>
        <p:spPr>
          <a:xfrm flipH="1" flipV="1">
            <a:off x="6654099" y="5080002"/>
            <a:ext cx="1143701" cy="126998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052036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0338"/>
            <a:ext cx="9476190" cy="520952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726047"/>
            <a:ext cx="4183529" cy="1547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01900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8312" y="2068427"/>
            <a:ext cx="4866667" cy="152381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8465" y="0"/>
            <a:ext cx="6212858" cy="2068427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2138465" y="153888"/>
            <a:ext cx="4506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</a:rPr>
              <a:t>RTT</a:t>
            </a:r>
            <a:r>
              <a:rPr lang="zh-CN" altLang="en-US" b="1" dirty="0" smtClean="0">
                <a:solidFill>
                  <a:srgbClr val="FF0000"/>
                </a:solidFill>
              </a:rPr>
              <a:t>的队列使用的是链表，不是环形缓冲区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0" y="0"/>
            <a:ext cx="1159292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800" b="1" dirty="0">
                <a:solidFill>
                  <a:srgbClr val="FF0000"/>
                </a:solidFill>
              </a:rPr>
              <a:t>互斥</a:t>
            </a:r>
            <a:endParaRPr lang="zh-CN" altLang="en-US" sz="3800" b="1" dirty="0">
              <a:solidFill>
                <a:srgbClr val="FF0000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204823" y="1034213"/>
            <a:ext cx="3978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>
                <a:solidFill>
                  <a:srgbClr val="FF0000"/>
                </a:solidFill>
              </a:rPr>
              <a:t>只有</a:t>
            </a:r>
            <a:r>
              <a:rPr lang="en-US" altLang="zh-CN" b="1" dirty="0" smtClean="0">
                <a:solidFill>
                  <a:srgbClr val="FF0000"/>
                </a:solidFill>
              </a:rPr>
              <a:t>1</a:t>
            </a:r>
            <a:r>
              <a:rPr lang="zh-CN" altLang="en-US" b="1" dirty="0" smtClean="0">
                <a:solidFill>
                  <a:srgbClr val="FF0000"/>
                </a:solidFill>
              </a:rPr>
              <a:t>个数据的时候，头和尾都指向他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2782" y="3007605"/>
            <a:ext cx="5751015" cy="3850395"/>
          </a:xfrm>
          <a:prstGeom prst="rect">
            <a:avLst/>
          </a:prstGeom>
        </p:spPr>
      </p:pic>
      <p:cxnSp>
        <p:nvCxnSpPr>
          <p:cNvPr id="10" name="直接箭头连接符 9"/>
          <p:cNvCxnSpPr>
            <a:stCxn id="6" idx="1"/>
          </p:cNvCxnSpPr>
          <p:nvPr/>
        </p:nvCxnSpPr>
        <p:spPr>
          <a:xfrm flipH="1">
            <a:off x="6059277" y="1218879"/>
            <a:ext cx="2145546" cy="184666"/>
          </a:xfrm>
          <a:prstGeom prst="straightConnector1">
            <a:avLst/>
          </a:prstGeom>
          <a:ln w="38100">
            <a:solidFill>
              <a:srgbClr val="00B0F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136854"/>
            <a:ext cx="5333333" cy="1228571"/>
          </a:xfrm>
          <a:prstGeom prst="rect">
            <a:avLst/>
          </a:prstGeom>
        </p:spPr>
      </p:pic>
      <p:cxnSp>
        <p:nvCxnSpPr>
          <p:cNvPr id="14" name="直接箭头连接符 13"/>
          <p:cNvCxnSpPr/>
          <p:nvPr/>
        </p:nvCxnSpPr>
        <p:spPr>
          <a:xfrm flipH="1" flipV="1">
            <a:off x="4757958" y="4932803"/>
            <a:ext cx="199632" cy="1412913"/>
          </a:xfrm>
          <a:prstGeom prst="straightConnector1">
            <a:avLst/>
          </a:prstGeom>
          <a:ln w="38100">
            <a:solidFill>
              <a:srgbClr val="00B0F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3396047" y="6431578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>
                <a:solidFill>
                  <a:srgbClr val="FF0000"/>
                </a:solidFill>
              </a:rPr>
              <a:t>头指向最先写入的消息块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00517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335175" cy="6858000"/>
          </a:xfrm>
          <a:prstGeom prst="rect">
            <a:avLst/>
          </a:prstGeom>
        </p:spPr>
      </p:pic>
      <p:cxnSp>
        <p:nvCxnSpPr>
          <p:cNvPr id="3" name="直接箭头连接符 2"/>
          <p:cNvCxnSpPr/>
          <p:nvPr/>
        </p:nvCxnSpPr>
        <p:spPr>
          <a:xfrm flipH="1">
            <a:off x="2438400" y="1155700"/>
            <a:ext cx="1460500" cy="254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5721350" y="731791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>
                <a:solidFill>
                  <a:srgbClr val="FF0000"/>
                </a:solidFill>
              </a:rPr>
              <a:t>内存中的值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cxnSp>
        <p:nvCxnSpPr>
          <p:cNvPr id="7" name="直接箭头连接符 6"/>
          <p:cNvCxnSpPr>
            <a:stCxn id="6" idx="2"/>
          </p:cNvCxnSpPr>
          <p:nvPr/>
        </p:nvCxnSpPr>
        <p:spPr>
          <a:xfrm flipH="1">
            <a:off x="5721351" y="1101123"/>
            <a:ext cx="669413" cy="1909597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/>
          <p:cNvCxnSpPr/>
          <p:nvPr/>
        </p:nvCxnSpPr>
        <p:spPr>
          <a:xfrm flipH="1">
            <a:off x="2819400" y="2490020"/>
            <a:ext cx="1955800" cy="6604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2565400" y="2305354"/>
            <a:ext cx="1821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>
                <a:solidFill>
                  <a:srgbClr val="FF0000"/>
                </a:solidFill>
              </a:rPr>
              <a:t>读到</a:t>
            </a:r>
            <a:r>
              <a:rPr lang="en-US" altLang="zh-CN" b="1" dirty="0" smtClean="0">
                <a:solidFill>
                  <a:srgbClr val="FF0000"/>
                </a:solidFill>
              </a:rPr>
              <a:t>CPU</a:t>
            </a:r>
            <a:r>
              <a:rPr lang="zh-CN" altLang="en-US" b="1" dirty="0" smtClean="0">
                <a:solidFill>
                  <a:srgbClr val="FF0000"/>
                </a:solidFill>
              </a:rPr>
              <a:t>内部去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8341180" y="44344"/>
            <a:ext cx="293221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</a:rPr>
              <a:t>CPU</a:t>
            </a:r>
            <a:r>
              <a:rPr lang="zh-CN" altLang="en-US" b="1" dirty="0" smtClean="0">
                <a:solidFill>
                  <a:srgbClr val="FF0000"/>
                </a:solidFill>
              </a:rPr>
              <a:t>是通过地址线和数据线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r>
              <a:rPr lang="zh-CN" altLang="en-US" b="1" dirty="0" smtClean="0">
                <a:solidFill>
                  <a:srgbClr val="FF0000"/>
                </a:solidFill>
              </a:rPr>
              <a:t>选择读取</a:t>
            </a:r>
            <a:r>
              <a:rPr lang="en-US" altLang="zh-CN" b="1" dirty="0" smtClean="0">
                <a:solidFill>
                  <a:srgbClr val="FF0000"/>
                </a:solidFill>
              </a:rPr>
              <a:t>SRAM</a:t>
            </a:r>
            <a:r>
              <a:rPr lang="zh-CN" altLang="en-US" b="1" dirty="0" smtClean="0">
                <a:solidFill>
                  <a:srgbClr val="FF0000"/>
                </a:solidFill>
              </a:rPr>
              <a:t>内存设备的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r>
              <a:rPr lang="zh-CN" altLang="en-US" b="1" dirty="0" smtClean="0">
                <a:solidFill>
                  <a:srgbClr val="FF0000"/>
                </a:solidFill>
              </a:rPr>
              <a:t>值，可以直接发出地址来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r>
              <a:rPr lang="zh-CN" altLang="en-US" b="1" dirty="0" smtClean="0">
                <a:solidFill>
                  <a:srgbClr val="FF0000"/>
                </a:solidFill>
              </a:rPr>
              <a:t>获取数据的值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3719" y="2638952"/>
            <a:ext cx="5504762" cy="4219048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6683719" y="5473005"/>
            <a:ext cx="318548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</a:rPr>
              <a:t>CPU</a:t>
            </a:r>
            <a:r>
              <a:rPr lang="zh-CN" altLang="en-US" b="1" dirty="0" smtClean="0">
                <a:solidFill>
                  <a:srgbClr val="FF0000"/>
                </a:solidFill>
              </a:rPr>
              <a:t>怎么知道从哪里读取数据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r>
              <a:rPr lang="zh-CN" altLang="en-US" b="1" dirty="0" smtClean="0">
                <a:solidFill>
                  <a:srgbClr val="FF0000"/>
                </a:solidFill>
              </a:rPr>
              <a:t>存放到哪里去？这就是程序，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r>
              <a:rPr lang="zh-CN" altLang="en-US" b="1" dirty="0" smtClean="0">
                <a:solidFill>
                  <a:srgbClr val="FF0000"/>
                </a:solidFill>
              </a:rPr>
              <a:t>这些汇编指令，要求</a:t>
            </a:r>
            <a:r>
              <a:rPr lang="en-US" altLang="zh-CN" b="1" dirty="0" smtClean="0">
                <a:solidFill>
                  <a:srgbClr val="FF0000"/>
                </a:solidFill>
              </a:rPr>
              <a:t>CPU</a:t>
            </a:r>
            <a:r>
              <a:rPr lang="zh-CN" altLang="en-US" b="1" dirty="0" smtClean="0">
                <a:solidFill>
                  <a:srgbClr val="FF0000"/>
                </a:solidFill>
              </a:rPr>
              <a:t>如何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r>
              <a:rPr lang="zh-CN" altLang="en-US" b="1" dirty="0" smtClean="0">
                <a:solidFill>
                  <a:srgbClr val="FF0000"/>
                </a:solidFill>
              </a:rPr>
              <a:t>读取数据和操作数据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1273393" y="6488668"/>
            <a:ext cx="946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</a:rPr>
              <a:t>Flash</a:t>
            </a:r>
            <a:r>
              <a:rPr lang="zh-CN" altLang="en-US" b="1" dirty="0" smtClean="0">
                <a:solidFill>
                  <a:srgbClr val="FF0000"/>
                </a:solidFill>
              </a:rPr>
              <a:t>中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6972981" y="1263617"/>
            <a:ext cx="511229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>
                <a:solidFill>
                  <a:srgbClr val="00B0F0"/>
                </a:solidFill>
              </a:rPr>
              <a:t>所以之前一直说的</a:t>
            </a:r>
            <a:r>
              <a:rPr lang="en-US" altLang="zh-CN" b="1" dirty="0" smtClean="0">
                <a:solidFill>
                  <a:srgbClr val="00B0F0"/>
                </a:solidFill>
              </a:rPr>
              <a:t>CPU</a:t>
            </a:r>
            <a:r>
              <a:rPr lang="zh-CN" altLang="en-US" b="1" dirty="0" smtClean="0">
                <a:solidFill>
                  <a:srgbClr val="00B0F0"/>
                </a:solidFill>
              </a:rPr>
              <a:t>地址线、数据线，其实</a:t>
            </a:r>
            <a:endParaRPr lang="en-US" altLang="zh-CN" b="1" dirty="0" smtClean="0">
              <a:solidFill>
                <a:srgbClr val="00B0F0"/>
              </a:solidFill>
            </a:endParaRPr>
          </a:p>
          <a:p>
            <a:r>
              <a:rPr lang="zh-CN" altLang="en-US" b="1" dirty="0">
                <a:solidFill>
                  <a:srgbClr val="00B0F0"/>
                </a:solidFill>
              </a:rPr>
              <a:t>就</a:t>
            </a:r>
            <a:r>
              <a:rPr lang="zh-CN" altLang="en-US" b="1" dirty="0" smtClean="0">
                <a:solidFill>
                  <a:srgbClr val="00B0F0"/>
                </a:solidFill>
              </a:rPr>
              <a:t>像汇编语言那样操作</a:t>
            </a:r>
            <a:endParaRPr lang="en-US" altLang="zh-CN" b="1" dirty="0" smtClean="0">
              <a:solidFill>
                <a:srgbClr val="00B0F0"/>
              </a:solidFill>
            </a:endParaRPr>
          </a:p>
          <a:p>
            <a:r>
              <a:rPr lang="en-US" altLang="zh-CN" b="1" dirty="0" err="1" smtClean="0">
                <a:solidFill>
                  <a:srgbClr val="00B0F0"/>
                </a:solidFill>
              </a:rPr>
              <a:t>Ldr</a:t>
            </a:r>
            <a:r>
              <a:rPr lang="en-US" altLang="zh-CN" b="1" dirty="0" smtClean="0">
                <a:solidFill>
                  <a:srgbClr val="00B0F0"/>
                </a:solidFill>
              </a:rPr>
              <a:t> r0 ,[a]  </a:t>
            </a:r>
            <a:r>
              <a:rPr lang="zh-CN" altLang="en-US" b="1" dirty="0" smtClean="0">
                <a:solidFill>
                  <a:srgbClr val="00B0F0"/>
                </a:solidFill>
              </a:rPr>
              <a:t>这就是</a:t>
            </a:r>
            <a:r>
              <a:rPr lang="en-US" altLang="zh-CN" b="1" dirty="0" smtClean="0">
                <a:solidFill>
                  <a:srgbClr val="00B0F0"/>
                </a:solidFill>
              </a:rPr>
              <a:t>CPU</a:t>
            </a:r>
            <a:r>
              <a:rPr lang="zh-CN" altLang="en-US" b="1" dirty="0" smtClean="0">
                <a:solidFill>
                  <a:srgbClr val="00B0F0"/>
                </a:solidFill>
              </a:rPr>
              <a:t>通过地址</a:t>
            </a:r>
            <a:r>
              <a:rPr lang="en-US" altLang="zh-CN" b="1" dirty="0" smtClean="0">
                <a:solidFill>
                  <a:srgbClr val="00B0F0"/>
                </a:solidFill>
              </a:rPr>
              <a:t>a</a:t>
            </a:r>
            <a:r>
              <a:rPr lang="zh-CN" altLang="en-US" b="1" dirty="0" smtClean="0">
                <a:solidFill>
                  <a:srgbClr val="00B0F0"/>
                </a:solidFill>
              </a:rPr>
              <a:t>通过</a:t>
            </a:r>
            <a:r>
              <a:rPr lang="zh-CN" altLang="en-US" b="1" dirty="0" smtClean="0">
                <a:solidFill>
                  <a:srgbClr val="FF0000"/>
                </a:solidFill>
              </a:rPr>
              <a:t>地址线</a:t>
            </a:r>
            <a:r>
              <a:rPr lang="zh-CN" altLang="en-US" b="1" dirty="0" smtClean="0">
                <a:solidFill>
                  <a:srgbClr val="00B0F0"/>
                </a:solidFill>
              </a:rPr>
              <a:t>发送</a:t>
            </a:r>
            <a:endParaRPr lang="en-US" altLang="zh-CN" b="1" dirty="0" smtClean="0">
              <a:solidFill>
                <a:srgbClr val="00B0F0"/>
              </a:solidFill>
            </a:endParaRPr>
          </a:p>
          <a:p>
            <a:r>
              <a:rPr lang="zh-CN" altLang="en-US" b="1" dirty="0" smtClean="0">
                <a:solidFill>
                  <a:srgbClr val="00B0F0"/>
                </a:solidFill>
              </a:rPr>
              <a:t>出去，然后可以读取到内存的值，然后通过</a:t>
            </a:r>
            <a:r>
              <a:rPr lang="zh-CN" altLang="en-US" b="1" dirty="0" smtClean="0">
                <a:solidFill>
                  <a:srgbClr val="FF0000"/>
                </a:solidFill>
              </a:rPr>
              <a:t>数据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r>
              <a:rPr lang="zh-CN" altLang="en-US" b="1" dirty="0" smtClean="0">
                <a:solidFill>
                  <a:srgbClr val="FF0000"/>
                </a:solidFill>
              </a:rPr>
              <a:t>线</a:t>
            </a:r>
            <a:r>
              <a:rPr lang="zh-CN" altLang="en-US" b="1" dirty="0" smtClean="0">
                <a:solidFill>
                  <a:srgbClr val="00B0F0"/>
                </a:solidFill>
              </a:rPr>
              <a:t>返回给</a:t>
            </a:r>
            <a:r>
              <a:rPr lang="en-US" altLang="zh-CN" b="1" dirty="0" smtClean="0">
                <a:solidFill>
                  <a:srgbClr val="00B0F0"/>
                </a:solidFill>
              </a:rPr>
              <a:t>CPU</a:t>
            </a:r>
            <a:r>
              <a:rPr lang="zh-CN" altLang="en-US" b="1" dirty="0" smtClean="0">
                <a:solidFill>
                  <a:srgbClr val="00B0F0"/>
                </a:solidFill>
              </a:rPr>
              <a:t>内部的寄存器</a:t>
            </a:r>
            <a:endParaRPr lang="zh-CN" altLang="en-US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119448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31" y="4705619"/>
            <a:ext cx="10980952" cy="2152381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862812" y="2802834"/>
            <a:ext cx="4086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>
                <a:solidFill>
                  <a:srgbClr val="FF0000"/>
                </a:solidFill>
              </a:rPr>
              <a:t>加法和减法，都是在</a:t>
            </a:r>
            <a:r>
              <a:rPr lang="en-US" altLang="zh-CN" b="1" dirty="0" smtClean="0">
                <a:solidFill>
                  <a:srgbClr val="FF0000"/>
                </a:solidFill>
              </a:rPr>
              <a:t>CPU</a:t>
            </a:r>
            <a:r>
              <a:rPr lang="zh-CN" altLang="en-US" b="1" dirty="0" smtClean="0">
                <a:solidFill>
                  <a:srgbClr val="FF0000"/>
                </a:solidFill>
              </a:rPr>
              <a:t>内部来实现的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cxnSp>
        <p:nvCxnSpPr>
          <p:cNvPr id="3" name="直接箭头连接符 2"/>
          <p:cNvCxnSpPr/>
          <p:nvPr/>
        </p:nvCxnSpPr>
        <p:spPr>
          <a:xfrm flipH="1">
            <a:off x="7987229" y="3349023"/>
            <a:ext cx="1488471" cy="2688220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7552381" cy="23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93356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332914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571" y="4294893"/>
            <a:ext cx="5670863" cy="2044947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350252" y="3925561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>
                <a:solidFill>
                  <a:srgbClr val="FF0000"/>
                </a:solidFill>
              </a:rPr>
              <a:t>手册里的这个是错的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983375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5349" y="2904089"/>
            <a:ext cx="3285714" cy="3752381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973" y="1874459"/>
            <a:ext cx="5733333" cy="410476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1017" y="14572"/>
            <a:ext cx="5514286" cy="230476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0" y="90114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>
                <a:solidFill>
                  <a:srgbClr val="FF0000"/>
                </a:solidFill>
              </a:rPr>
              <a:t>互斥的实现简单粗暴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cxnSp>
        <p:nvCxnSpPr>
          <p:cNvPr id="3" name="直接箭头连接符 2"/>
          <p:cNvCxnSpPr/>
          <p:nvPr/>
        </p:nvCxnSpPr>
        <p:spPr>
          <a:xfrm flipH="1" flipV="1">
            <a:off x="8263110" y="424320"/>
            <a:ext cx="992650" cy="1109840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700950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6032" y="93567"/>
            <a:ext cx="4915243" cy="2832513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595140" y="3351474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>
                <a:solidFill>
                  <a:srgbClr val="FF0000"/>
                </a:solidFill>
              </a:rPr>
              <a:t>原子的操作，可以不关中断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cxnSp>
        <p:nvCxnSpPr>
          <p:cNvPr id="3" name="直接箭头连接符 2"/>
          <p:cNvCxnSpPr/>
          <p:nvPr/>
        </p:nvCxnSpPr>
        <p:spPr>
          <a:xfrm flipV="1">
            <a:off x="10251440" y="2661920"/>
            <a:ext cx="701041" cy="763475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6529811" cy="68580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6390" y="3742969"/>
            <a:ext cx="5385610" cy="1751464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7317105" y="5993748"/>
            <a:ext cx="48013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>
                <a:solidFill>
                  <a:srgbClr val="FF0000"/>
                </a:solidFill>
              </a:rPr>
              <a:t>关中断后要开，就是使用互斥操作某一块资源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r>
              <a:rPr lang="zh-CN" altLang="en-US" b="1" dirty="0" smtClean="0">
                <a:solidFill>
                  <a:srgbClr val="FF0000"/>
                </a:solidFill>
              </a:rPr>
              <a:t>的时候，其内部是通过互斥关中断来实现的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97382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5041901" cy="4190879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5992" y="0"/>
            <a:ext cx="5320279" cy="3079261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0278" y="3029429"/>
            <a:ext cx="6895238" cy="382857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63" y="3962762"/>
            <a:ext cx="5180952" cy="28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5988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620000" cy="5605669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862812" y="2802834"/>
            <a:ext cx="4086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>
                <a:solidFill>
                  <a:srgbClr val="FF0000"/>
                </a:solidFill>
              </a:rPr>
              <a:t>加法和减法，都是在</a:t>
            </a:r>
            <a:r>
              <a:rPr lang="en-US" altLang="zh-CN" b="1" dirty="0" smtClean="0">
                <a:solidFill>
                  <a:srgbClr val="FF0000"/>
                </a:solidFill>
              </a:rPr>
              <a:t>CPU</a:t>
            </a:r>
            <a:r>
              <a:rPr lang="zh-CN" altLang="en-US" b="1" dirty="0" smtClean="0">
                <a:solidFill>
                  <a:srgbClr val="FF0000"/>
                </a:solidFill>
              </a:rPr>
              <a:t>内部来实现的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0572" y="4696095"/>
            <a:ext cx="6771428" cy="2161905"/>
          </a:xfrm>
          <a:prstGeom prst="rect">
            <a:avLst/>
          </a:prstGeom>
        </p:spPr>
      </p:pic>
      <p:cxnSp>
        <p:nvCxnSpPr>
          <p:cNvPr id="6" name="直接箭头连接符 5"/>
          <p:cNvCxnSpPr/>
          <p:nvPr/>
        </p:nvCxnSpPr>
        <p:spPr>
          <a:xfrm flipH="1">
            <a:off x="8806286" y="3349023"/>
            <a:ext cx="669413" cy="1909597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59236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685714" cy="343809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60495" y="3403168"/>
            <a:ext cx="3647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>
                <a:solidFill>
                  <a:srgbClr val="FF0000"/>
                </a:solidFill>
              </a:rPr>
              <a:t>注意：高寄存器会保存在高地址处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995" y="1492998"/>
            <a:ext cx="2123810" cy="187619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0" y="4133918"/>
            <a:ext cx="684674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200" b="1" dirty="0" smtClean="0">
                <a:solidFill>
                  <a:srgbClr val="00B050"/>
                </a:solidFill>
              </a:rPr>
              <a:t>注意：</a:t>
            </a:r>
            <a:r>
              <a:rPr lang="en-US" altLang="zh-CN" sz="2200" b="1" dirty="0" smtClean="0">
                <a:solidFill>
                  <a:srgbClr val="00B050"/>
                </a:solidFill>
              </a:rPr>
              <a:t>R0~R15</a:t>
            </a:r>
            <a:r>
              <a:rPr lang="zh-CN" altLang="en-US" sz="2200" b="1" dirty="0" smtClean="0">
                <a:solidFill>
                  <a:srgbClr val="00B050"/>
                </a:solidFill>
              </a:rPr>
              <a:t>都是 </a:t>
            </a:r>
            <a:r>
              <a:rPr lang="en-US" altLang="zh-CN" sz="2200" b="1" dirty="0" smtClean="0">
                <a:solidFill>
                  <a:srgbClr val="00B050"/>
                </a:solidFill>
              </a:rPr>
              <a:t>32bit </a:t>
            </a:r>
            <a:r>
              <a:rPr lang="zh-CN" altLang="en-US" sz="2200" b="1" dirty="0" smtClean="0">
                <a:solidFill>
                  <a:srgbClr val="00B050"/>
                </a:solidFill>
              </a:rPr>
              <a:t>的，所以才叫</a:t>
            </a:r>
            <a:r>
              <a:rPr lang="en-US" altLang="zh-CN" sz="2200" b="1" dirty="0" smtClean="0">
                <a:solidFill>
                  <a:srgbClr val="00B050"/>
                </a:solidFill>
              </a:rPr>
              <a:t>32</a:t>
            </a:r>
            <a:r>
              <a:rPr lang="zh-CN" altLang="en-US" sz="2200" b="1" dirty="0" smtClean="0">
                <a:solidFill>
                  <a:srgbClr val="00B050"/>
                </a:solidFill>
              </a:rPr>
              <a:t>位单片机嘛</a:t>
            </a:r>
            <a:endParaRPr lang="zh-CN" altLang="en-US" sz="2200" b="1" dirty="0">
              <a:solidFill>
                <a:srgbClr val="00B050"/>
              </a:solidFill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7270" y="600999"/>
            <a:ext cx="4542857" cy="295238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046378"/>
            <a:ext cx="5234329" cy="1326218"/>
          </a:xfrm>
          <a:prstGeom prst="rect">
            <a:avLst/>
          </a:prstGeom>
        </p:spPr>
      </p:pic>
      <p:cxnSp>
        <p:nvCxnSpPr>
          <p:cNvPr id="11" name="直接箭头连接符 10"/>
          <p:cNvCxnSpPr/>
          <p:nvPr/>
        </p:nvCxnSpPr>
        <p:spPr>
          <a:xfrm flipV="1">
            <a:off x="5778500" y="2247901"/>
            <a:ext cx="48295" cy="1886017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5942075" y="2431093"/>
            <a:ext cx="430278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200" b="1" dirty="0" smtClean="0">
                <a:solidFill>
                  <a:srgbClr val="00B050"/>
                </a:solidFill>
              </a:rPr>
              <a:t>所以保存一个寄存器，占用</a:t>
            </a:r>
            <a:r>
              <a:rPr lang="en-US" altLang="zh-CN" sz="2200" b="1" dirty="0" smtClean="0">
                <a:solidFill>
                  <a:srgbClr val="00B050"/>
                </a:solidFill>
              </a:rPr>
              <a:t>4</a:t>
            </a:r>
            <a:r>
              <a:rPr lang="zh-CN" altLang="en-US" sz="2200" b="1" dirty="0" smtClean="0">
                <a:solidFill>
                  <a:srgbClr val="00B050"/>
                </a:solidFill>
              </a:rPr>
              <a:t>字节</a:t>
            </a:r>
            <a:endParaRPr lang="zh-CN" altLang="en-US" sz="22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85260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800000" cy="38761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952" y="1219713"/>
            <a:ext cx="6019048" cy="5666667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14492" y="5692291"/>
            <a:ext cx="561884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>
                <a:solidFill>
                  <a:srgbClr val="FF0000"/>
                </a:solidFill>
              </a:rPr>
              <a:t>先进后出，比如</a:t>
            </a:r>
            <a:r>
              <a:rPr lang="en-US" altLang="zh-CN" b="1" dirty="0" smtClean="0">
                <a:solidFill>
                  <a:srgbClr val="FF0000"/>
                </a:solidFill>
              </a:rPr>
              <a:t>R1</a:t>
            </a:r>
            <a:r>
              <a:rPr lang="zh-CN" altLang="en-US" b="1" dirty="0" smtClean="0">
                <a:solidFill>
                  <a:srgbClr val="FF0000"/>
                </a:solidFill>
              </a:rPr>
              <a:t>是高，就先把</a:t>
            </a:r>
            <a:r>
              <a:rPr lang="en-US" altLang="zh-CN" b="1" dirty="0" smtClean="0">
                <a:solidFill>
                  <a:srgbClr val="FF0000"/>
                </a:solidFill>
              </a:rPr>
              <a:t>R1</a:t>
            </a:r>
            <a:r>
              <a:rPr lang="zh-CN" altLang="en-US" b="1" dirty="0" smtClean="0">
                <a:solidFill>
                  <a:srgbClr val="FF0000"/>
                </a:solidFill>
              </a:rPr>
              <a:t>存入，后把</a:t>
            </a:r>
            <a:r>
              <a:rPr lang="en-US" altLang="zh-CN" b="1" dirty="0" smtClean="0">
                <a:solidFill>
                  <a:srgbClr val="FF0000"/>
                </a:solidFill>
              </a:rPr>
              <a:t>R0</a:t>
            </a:r>
            <a:r>
              <a:rPr lang="zh-CN" altLang="en-US" b="1" dirty="0" smtClean="0">
                <a:solidFill>
                  <a:srgbClr val="FF0000"/>
                </a:solidFill>
              </a:rPr>
              <a:t>写入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endParaRPr lang="en-US" altLang="zh-CN" b="1" dirty="0">
              <a:solidFill>
                <a:srgbClr val="FF0000"/>
              </a:solidFill>
            </a:endParaRPr>
          </a:p>
          <a:p>
            <a:r>
              <a:rPr lang="zh-CN" altLang="en-US" b="1" dirty="0" smtClean="0">
                <a:solidFill>
                  <a:srgbClr val="FF0000"/>
                </a:solidFill>
              </a:rPr>
              <a:t>出栈的时候，就先把最里面的</a:t>
            </a:r>
            <a:r>
              <a:rPr lang="en-US" altLang="zh-CN" b="1" dirty="0" smtClean="0">
                <a:solidFill>
                  <a:srgbClr val="FF0000"/>
                </a:solidFill>
              </a:rPr>
              <a:t>R0</a:t>
            </a:r>
            <a:r>
              <a:rPr lang="zh-CN" altLang="en-US" b="1" dirty="0" smtClean="0">
                <a:solidFill>
                  <a:srgbClr val="FF0000"/>
                </a:solidFill>
              </a:rPr>
              <a:t>取出，</a:t>
            </a:r>
            <a:r>
              <a:rPr lang="en-US" altLang="zh-CN" b="1" dirty="0" smtClean="0">
                <a:solidFill>
                  <a:srgbClr val="FF0000"/>
                </a:solidFill>
              </a:rPr>
              <a:t>R1</a:t>
            </a:r>
            <a:r>
              <a:rPr lang="zh-CN" altLang="en-US" b="1" dirty="0" smtClean="0">
                <a:solidFill>
                  <a:srgbClr val="FF0000"/>
                </a:solidFill>
              </a:rPr>
              <a:t>后取出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cxnSp>
        <p:nvCxnSpPr>
          <p:cNvPr id="7" name="直接箭头连接符 6"/>
          <p:cNvCxnSpPr/>
          <p:nvPr/>
        </p:nvCxnSpPr>
        <p:spPr>
          <a:xfrm flipV="1">
            <a:off x="2882900" y="1816101"/>
            <a:ext cx="876300" cy="3848099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97432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348</TotalTime>
  <Words>1512</Words>
  <Application>Microsoft Office PowerPoint</Application>
  <PresentationFormat>宽屏</PresentationFormat>
  <Paragraphs>181</Paragraphs>
  <Slides>53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53</vt:i4>
      </vt:variant>
    </vt:vector>
  </HeadingPairs>
  <TitlesOfParts>
    <vt:vector size="57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Tsinghua03</dc:creator>
  <cp:lastModifiedBy>Tsinghua03</cp:lastModifiedBy>
  <cp:revision>209</cp:revision>
  <dcterms:created xsi:type="dcterms:W3CDTF">2021-12-11T01:03:37Z</dcterms:created>
  <dcterms:modified xsi:type="dcterms:W3CDTF">2021-12-11T08:32:44Z</dcterms:modified>
</cp:coreProperties>
</file>